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1" r:id="rId2"/>
    <p:sldId id="273" r:id="rId3"/>
    <p:sldId id="274" r:id="rId4"/>
    <p:sldId id="259" r:id="rId5"/>
    <p:sldId id="279" r:id="rId6"/>
    <p:sldId id="261" r:id="rId7"/>
    <p:sldId id="289" r:id="rId8"/>
    <p:sldId id="268" r:id="rId9"/>
    <p:sldId id="293" r:id="rId10"/>
    <p:sldId id="287" r:id="rId11"/>
    <p:sldId id="288" r:id="rId12"/>
    <p:sldId id="290" r:id="rId13"/>
    <p:sldId id="286" r:id="rId14"/>
    <p:sldId id="291" r:id="rId15"/>
    <p:sldId id="292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57"/>
    <p:restoredTop sz="95704"/>
  </p:normalViewPr>
  <p:slideViewPr>
    <p:cSldViewPr>
      <p:cViewPr varScale="1">
        <p:scale>
          <a:sx n="118" d="100"/>
          <a:sy n="118" d="100"/>
        </p:scale>
        <p:origin x="121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153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A2E2B-6370-4BB9-AAEB-41C6623B81A3}" type="datetimeFigureOut">
              <a:rPr lang="fr-CA" smtClean="0"/>
              <a:t>2023-11-02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4D39B-9113-42AC-A348-A7072AD578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18703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54D39B-9113-42AC-A348-A7072AD578C5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711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Considérer plein-temps automne et hiver 9 </a:t>
            </a:r>
            <a:r>
              <a:rPr lang="fr-FR" dirty="0" err="1"/>
              <a:t>cr</a:t>
            </a:r>
            <a:r>
              <a:rPr lang="fr-FR" dirty="0"/>
              <a:t> Eté 6 </a:t>
            </a:r>
            <a:r>
              <a:rPr lang="fr-FR" dirty="0" err="1"/>
              <a:t>cr</a:t>
            </a:r>
            <a:r>
              <a:rPr lang="fr-FR" dirty="0"/>
              <a:t> pour le microprogramme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54D39B-9113-42AC-A348-A7072AD578C5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483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54D39B-9113-42AC-A348-A7072AD578C5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2599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54D39B-9113-42AC-A348-A7072AD578C5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487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115F5-E6B5-4B73-B9D0-2ADCC5C13DB0}" type="datetime1">
              <a:rPr lang="fr-CA" smtClean="0"/>
              <a:t>2023-11-02</a:t>
            </a:fld>
            <a:endParaRPr lang="fr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D28A-08C4-4FCE-B356-0EDA5E542225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10B1F-83B8-456B-9759-6607AE1A6FCD}" type="datetime1">
              <a:rPr lang="fr-CA" smtClean="0"/>
              <a:t>2023-11-02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D28A-08C4-4FCE-B356-0EDA5E542225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ACA2-E8E5-4FBF-A438-C18362F35909}" type="datetime1">
              <a:rPr lang="fr-CA" smtClean="0"/>
              <a:t>2023-11-02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D28A-08C4-4FCE-B356-0EDA5E542225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FF1B-2088-4E06-9F39-6A911CEE6A2F}" type="datetime1">
              <a:rPr lang="fr-CA" smtClean="0"/>
              <a:t>2023-11-02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D28A-08C4-4FCE-B356-0EDA5E542225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00C9-37C6-4A5D-97C5-FDDD44EFC229}" type="datetime1">
              <a:rPr lang="fr-CA" smtClean="0"/>
              <a:t>2023-11-02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D28A-08C4-4FCE-B356-0EDA5E542225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BEA7C-F9A9-4549-952E-3F275435120A}" type="datetime1">
              <a:rPr lang="fr-CA" smtClean="0"/>
              <a:t>2023-11-02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D28A-08C4-4FCE-B356-0EDA5E542225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6BF8-1A7C-4FED-A827-CD8B2C1193D4}" type="datetime1">
              <a:rPr lang="fr-CA" smtClean="0"/>
              <a:t>2023-11-02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D28A-08C4-4FCE-B356-0EDA5E542225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52CB9-113B-4EBB-AD2B-19749635CEAB}" type="datetime1">
              <a:rPr lang="fr-CA" smtClean="0"/>
              <a:t>2023-11-02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D28A-08C4-4FCE-B356-0EDA5E542225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0E67-AF09-4220-B1FA-71BFCB534248}" type="datetime1">
              <a:rPr lang="fr-CA" smtClean="0"/>
              <a:t>2023-11-02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D28A-08C4-4FCE-B356-0EDA5E542225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89E0-D76D-442D-BF81-84638A913DE2}" type="datetime1">
              <a:rPr lang="fr-CA" smtClean="0"/>
              <a:t>2023-11-02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D28A-08C4-4FCE-B356-0EDA5E542225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EA22-1D6C-405E-BC68-2E950845ADDD}" type="datetime1">
              <a:rPr lang="fr-CA" smtClean="0"/>
              <a:t>2023-11-02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382D28A-08C4-4FCE-B356-0EDA5E542225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Modifiez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0C9AA9-A54A-4032-854B-40F261D2AA17}" type="datetime1">
              <a:rPr lang="fr-CA" smtClean="0"/>
              <a:t>2023-11-02</a:t>
            </a:fld>
            <a:endParaRPr lang="fr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82D28A-08C4-4FCE-B356-0EDA5E542225}" type="slidenum">
              <a:rPr lang="fr-CA" smtClean="0"/>
              <a:pPr/>
              <a:t>‹N°›</a:t>
            </a:fld>
            <a:endParaRPr lang="fr-C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neurosciences.umontreal.ca/" TargetMode="External"/><Relationship Id="rId2" Type="http://schemas.openxmlformats.org/officeDocument/2006/relationships/hyperlink" Target="mailto:bourses-neurosc@neurosc.umontreal.ca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neurosciences.umontreal.c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neurosciences.umontreal.ca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1276" y="1828800"/>
            <a:ext cx="8022624" cy="1708116"/>
          </a:xfrm>
        </p:spPr>
        <p:txBody>
          <a:bodyPr>
            <a:normAutofit/>
          </a:bodyPr>
          <a:lstStyle/>
          <a:p>
            <a:r>
              <a:rPr lang="fr-FR" sz="4400" dirty="0"/>
              <a:t>Programmes d’études supérieures en neurosciences</a:t>
            </a:r>
          </a:p>
        </p:txBody>
      </p:sp>
      <p:sp>
        <p:nvSpPr>
          <p:cNvPr id="3" name="Sous-titre  2"/>
          <p:cNvSpPr>
            <a:spLocks noGrp="1"/>
          </p:cNvSpPr>
          <p:nvPr>
            <p:ph type="subTitle" idx="1"/>
          </p:nvPr>
        </p:nvSpPr>
        <p:spPr>
          <a:xfrm>
            <a:off x="800100" y="3731742"/>
            <a:ext cx="7543800" cy="1441621"/>
          </a:xfrm>
        </p:spPr>
        <p:txBody>
          <a:bodyPr>
            <a:normAutofit/>
          </a:bodyPr>
          <a:lstStyle/>
          <a:p>
            <a:pPr marL="0" indent="0" algn="l">
              <a:spcBef>
                <a:spcPts val="0"/>
              </a:spcBef>
              <a:buNone/>
            </a:pPr>
            <a:r>
              <a:rPr lang="fr-FR" dirty="0"/>
              <a:t>Année académique 2023-2024</a:t>
            </a:r>
          </a:p>
        </p:txBody>
      </p:sp>
    </p:spTree>
    <p:extLst>
      <p:ext uri="{BB962C8B-B14F-4D97-AF65-F5344CB8AC3E}">
        <p14:creationId xmlns:p14="http://schemas.microsoft.com/office/powerpoint/2010/main" val="2106190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952216" y="100468"/>
            <a:ext cx="7200900" cy="808252"/>
          </a:xfrm>
        </p:spPr>
        <p:txBody>
          <a:bodyPr anchor="ctr">
            <a:normAutofit/>
          </a:bodyPr>
          <a:lstStyle/>
          <a:p>
            <a:pPr algn="ctr"/>
            <a:r>
              <a:rPr lang="fr-CA" sz="3600" dirty="0"/>
              <a:t>Engagement de l’</a:t>
            </a:r>
            <a:r>
              <a:rPr lang="fr-CA" sz="3600" dirty="0" err="1"/>
              <a:t>étudiant-e</a:t>
            </a:r>
            <a:endParaRPr lang="fr-CA" sz="3600" dirty="0"/>
          </a:p>
        </p:txBody>
      </p:sp>
      <p:sp>
        <p:nvSpPr>
          <p:cNvPr id="7" name="Espace réservé du contenu 3"/>
          <p:cNvSpPr txBox="1">
            <a:spLocks/>
          </p:cNvSpPr>
          <p:nvPr/>
        </p:nvSpPr>
        <p:spPr>
          <a:xfrm>
            <a:off x="552803" y="1124744"/>
            <a:ext cx="8339677" cy="538070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fr-CA" sz="2000" b="1" dirty="0">
                <a:latin typeface="+mj-lt"/>
              </a:rPr>
              <a:t>Comité de parrainage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</a:pPr>
            <a:r>
              <a:rPr lang="fr-CA" sz="1800" dirty="0">
                <a:latin typeface="+mj-lt"/>
              </a:rPr>
              <a:t>Organiser le comité de parrainage avant la fin de premier trimestre d’inscription.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</a:pPr>
            <a:r>
              <a:rPr lang="fr-CA" sz="1800" dirty="0">
                <a:latin typeface="+mj-lt"/>
              </a:rPr>
              <a:t>Composition: directeur et 2 membres avec expertise complémentaire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</a:pPr>
            <a:r>
              <a:rPr lang="fr-CA" sz="1800" dirty="0">
                <a:latin typeface="+mj-lt"/>
              </a:rPr>
              <a:t>1 rencontre/an, généralement au printemps</a:t>
            </a:r>
          </a:p>
          <a:p>
            <a:pPr marL="1181862" lvl="2" indent="-514350">
              <a:lnSpc>
                <a:spcPct val="120000"/>
              </a:lnSpc>
              <a:buFont typeface="+mj-lt"/>
              <a:buAutoNum type="romanUcPeriod"/>
            </a:pPr>
            <a:r>
              <a:rPr lang="fr-CA" sz="1800" dirty="0">
                <a:latin typeface="+mj-lt"/>
              </a:rPr>
              <a:t>Mise à jour du plan global d’études et CV à jour</a:t>
            </a:r>
          </a:p>
          <a:p>
            <a:pPr marL="1181862" lvl="2" indent="-514350">
              <a:lnSpc>
                <a:spcPct val="120000"/>
              </a:lnSpc>
              <a:buFont typeface="+mj-lt"/>
              <a:buAutoNum type="romanUcPeriod"/>
            </a:pPr>
            <a:r>
              <a:rPr lang="fr-CA" sz="1800" dirty="0">
                <a:latin typeface="+mj-lt"/>
              </a:rPr>
              <a:t>Rapport d’évaluation du comité</a:t>
            </a:r>
          </a:p>
          <a:p>
            <a:pPr marL="1181862" lvl="2" indent="-514350">
              <a:lnSpc>
                <a:spcPct val="120000"/>
              </a:lnSpc>
              <a:buFont typeface="+mj-lt"/>
              <a:buAutoNum type="romanUcPeriod"/>
            </a:pPr>
            <a:r>
              <a:rPr lang="fr-CA" sz="1800" dirty="0">
                <a:latin typeface="+mj-lt"/>
              </a:rPr>
              <a:t>L’évaluation périodique du directeur (1-2 fois an)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</a:pPr>
            <a:r>
              <a:rPr lang="fr-CA" sz="1800" b="1" dirty="0">
                <a:solidFill>
                  <a:srgbClr val="FF0000"/>
                </a:solidFill>
                <a:latin typeface="+mj-lt"/>
              </a:rPr>
              <a:t>Nécessaire</a:t>
            </a:r>
            <a:r>
              <a:rPr lang="fr-CA" sz="1800" dirty="0">
                <a:solidFill>
                  <a:srgbClr val="FF0000"/>
                </a:solidFill>
                <a:latin typeface="+mj-lt"/>
              </a:rPr>
              <a:t> pour l’inscription au trimestre d’automne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r-CA" sz="1800" dirty="0">
                <a:solidFill>
                  <a:srgbClr val="FF0000"/>
                </a:solidFill>
                <a:latin typeface="+mj-lt"/>
              </a:rPr>
              <a:t>	</a:t>
            </a:r>
            <a:endParaRPr lang="fr-CA" sz="1800" dirty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fr-CA" sz="2000" b="1" dirty="0">
                <a:latin typeface="+mj-lt"/>
              </a:rPr>
              <a:t>Examen général de synthèse (écrite et orale)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</a:pPr>
            <a:r>
              <a:rPr lang="fr-CA" sz="1800" dirty="0">
                <a:latin typeface="+mj-lt"/>
              </a:rPr>
              <a:t>Date(s) butoirs pour formation du jury et pour inscription (à vérifier auprès de la TGDE)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</a:pPr>
            <a:r>
              <a:rPr lang="fr-CA" sz="1800" dirty="0">
                <a:latin typeface="+mj-lt"/>
              </a:rPr>
              <a:t>Approbation des membres du jury et du sujet (volet écrit)</a:t>
            </a:r>
            <a:endParaRPr lang="fr-CA" sz="1600" dirty="0">
              <a:latin typeface="+mj-lt"/>
            </a:endParaRPr>
          </a:p>
          <a:p>
            <a:pPr lvl="1">
              <a:lnSpc>
                <a:spcPct val="120000"/>
              </a:lnSpc>
              <a:buFont typeface="Wingdings" pitchFamily="2" charset="2"/>
              <a:buChar char="Ø"/>
            </a:pPr>
            <a:r>
              <a:rPr lang="fr-CA" sz="1800" b="1" dirty="0">
                <a:solidFill>
                  <a:srgbClr val="FF0000"/>
                </a:solidFill>
                <a:latin typeface="+mj-lt"/>
              </a:rPr>
              <a:t>Remplir toutes les conditions académiques pour l’inscription en rédaction</a:t>
            </a:r>
          </a:p>
          <a:p>
            <a:pPr marL="393192" lvl="1" indent="0">
              <a:lnSpc>
                <a:spcPct val="120000"/>
              </a:lnSpc>
              <a:buNone/>
            </a:pPr>
            <a:endParaRPr lang="fr-CA" sz="1600" dirty="0">
              <a:latin typeface="+mj-lt"/>
            </a:endParaRPr>
          </a:p>
          <a:p>
            <a:pPr marL="0" indent="0">
              <a:lnSpc>
                <a:spcPct val="120000"/>
              </a:lnSpc>
              <a:buNone/>
            </a:pPr>
            <a:endParaRPr lang="fr-CA" sz="1800" dirty="0">
              <a:latin typeface="+mj-lt"/>
            </a:endParaRPr>
          </a:p>
          <a:p>
            <a:pPr marL="0" indent="0">
              <a:buNone/>
            </a:pPr>
            <a:endParaRPr lang="fr-CA" sz="1800" dirty="0">
              <a:latin typeface="+mj-lt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D28A-08C4-4FCE-B356-0EDA5E542225}" type="slidenum">
              <a:rPr lang="fr-CA" smtClean="0"/>
              <a:pPr/>
              <a:t>10</a:t>
            </a:fld>
            <a:endParaRPr lang="fr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A8311C-6ABE-4228-A93B-3C3FBD8EE762}"/>
              </a:ext>
            </a:extLst>
          </p:cNvPr>
          <p:cNvSpPr/>
          <p:nvPr/>
        </p:nvSpPr>
        <p:spPr>
          <a:xfrm>
            <a:off x="282743" y="6140326"/>
            <a:ext cx="8598364" cy="402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fr-CA" b="1" dirty="0">
                <a:latin typeface="+mj-lt"/>
              </a:rPr>
              <a:t>Plagiat et intégrité: </a:t>
            </a:r>
            <a:r>
              <a:rPr lang="fr-CA" sz="1600" dirty="0">
                <a:latin typeface="+mj-lt"/>
              </a:rPr>
              <a:t>https://</a:t>
            </a:r>
            <a:r>
              <a:rPr lang="fr-CA" sz="1600" dirty="0" err="1">
                <a:latin typeface="+mj-lt"/>
              </a:rPr>
              <a:t>integrite.umontreal.ca</a:t>
            </a:r>
            <a:r>
              <a:rPr lang="fr-CA" sz="1600" dirty="0">
                <a:latin typeface="+mj-lt"/>
              </a:rPr>
              <a:t>/accueil/</a:t>
            </a:r>
          </a:p>
        </p:txBody>
      </p:sp>
    </p:spTree>
    <p:extLst>
      <p:ext uri="{BB962C8B-B14F-4D97-AF65-F5344CB8AC3E}">
        <p14:creationId xmlns:p14="http://schemas.microsoft.com/office/powerpoint/2010/main" val="3388268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3"/>
          <p:cNvSpPr txBox="1">
            <a:spLocks/>
          </p:cNvSpPr>
          <p:nvPr/>
        </p:nvSpPr>
        <p:spPr>
          <a:xfrm>
            <a:off x="395536" y="960833"/>
            <a:ext cx="8568952" cy="5760641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A" sz="2000" dirty="0">
                <a:latin typeface="+mj-lt"/>
              </a:rPr>
              <a:t>Rappel de règles pédagogiques. La candidature prend fin dans l'un ou l'autre des cas suivants :</a:t>
            </a:r>
          </a:p>
          <a:p>
            <a:pPr marL="0" indent="0">
              <a:buNone/>
            </a:pPr>
            <a:endParaRPr lang="fr-CA" sz="2000" dirty="0">
              <a:latin typeface="+mj-lt"/>
            </a:endParaRPr>
          </a:p>
          <a:p>
            <a:pPr marL="342900" indent="-342900">
              <a:buAutoNum type="arabicParenR"/>
            </a:pPr>
            <a:r>
              <a:rPr lang="fr-CA" sz="1800" dirty="0">
                <a:latin typeface="+mj-lt"/>
              </a:rPr>
              <a:t>Si, l'</a:t>
            </a:r>
            <a:r>
              <a:rPr lang="fr-CA" sz="1800" dirty="0" err="1">
                <a:latin typeface="+mj-lt"/>
              </a:rPr>
              <a:t>étudiant-e</a:t>
            </a:r>
            <a:r>
              <a:rPr lang="fr-CA" sz="1800" dirty="0">
                <a:latin typeface="+mj-lt"/>
              </a:rPr>
              <a:t> </a:t>
            </a:r>
            <a:r>
              <a:rPr lang="fr-CA" sz="1800" dirty="0">
                <a:solidFill>
                  <a:srgbClr val="FF0000"/>
                </a:solidFill>
                <a:latin typeface="+mj-lt"/>
              </a:rPr>
              <a:t>n'obtient pas une moyenne cumulative d'au moins 2,7 (B-) </a:t>
            </a:r>
            <a:r>
              <a:rPr lang="fr-CA" sz="1800" dirty="0">
                <a:latin typeface="+mj-lt"/>
              </a:rPr>
              <a:t>pour les cours de la structure de son programme (son plan d’études).</a:t>
            </a:r>
          </a:p>
          <a:p>
            <a:pPr marL="342900" indent="-342900">
              <a:buAutoNum type="arabicParenR"/>
            </a:pPr>
            <a:endParaRPr lang="fr-CA" sz="1800" dirty="0">
              <a:latin typeface="+mj-lt"/>
            </a:endParaRPr>
          </a:p>
          <a:p>
            <a:pPr marL="342900" indent="-342900">
              <a:buAutoNum type="arabicParenR"/>
            </a:pPr>
            <a:r>
              <a:rPr lang="fr-CA" sz="1800" dirty="0">
                <a:latin typeface="+mj-lt"/>
              </a:rPr>
              <a:t>Si, avant une seconde évaluation, l'</a:t>
            </a:r>
            <a:r>
              <a:rPr lang="fr-CA" sz="1800" dirty="0" err="1">
                <a:latin typeface="+mj-lt"/>
              </a:rPr>
              <a:t>étudiant-e</a:t>
            </a:r>
            <a:r>
              <a:rPr lang="fr-CA" sz="1800" dirty="0">
                <a:latin typeface="+mj-lt"/>
              </a:rPr>
              <a:t> a cumulé plus de </a:t>
            </a:r>
            <a:r>
              <a:rPr lang="fr-CA" sz="1800" dirty="0">
                <a:solidFill>
                  <a:srgbClr val="FF0000"/>
                </a:solidFill>
                <a:latin typeface="+mj-lt"/>
              </a:rPr>
              <a:t>deux échecs </a:t>
            </a:r>
            <a:r>
              <a:rPr lang="fr-CA" sz="1800" dirty="0">
                <a:latin typeface="+mj-lt"/>
              </a:rPr>
              <a:t>pour les cours de son programme </a:t>
            </a:r>
            <a:r>
              <a:rPr lang="fr-CA" sz="1800" dirty="0">
                <a:solidFill>
                  <a:srgbClr val="FF0000"/>
                </a:solidFill>
                <a:latin typeface="+mj-lt"/>
              </a:rPr>
              <a:t>(note de passage C ou 2,0)</a:t>
            </a:r>
            <a:r>
              <a:rPr lang="fr-CA" sz="1800" dirty="0">
                <a:latin typeface="+mj-lt"/>
              </a:rPr>
              <a:t>.</a:t>
            </a:r>
          </a:p>
          <a:p>
            <a:pPr marL="342900" indent="-342900">
              <a:buAutoNum type="arabicParenR"/>
            </a:pPr>
            <a:endParaRPr lang="fr-CA" sz="1800" dirty="0">
              <a:latin typeface="+mj-lt"/>
            </a:endParaRPr>
          </a:p>
          <a:p>
            <a:pPr marL="342900" indent="-342900">
              <a:buAutoNum type="arabicParenR"/>
            </a:pPr>
            <a:r>
              <a:rPr lang="fr-CA" sz="1800" dirty="0">
                <a:latin typeface="+mj-lt"/>
              </a:rPr>
              <a:t>Si, l'</a:t>
            </a:r>
            <a:r>
              <a:rPr lang="fr-CA" sz="1800" dirty="0" err="1">
                <a:latin typeface="+mj-lt"/>
              </a:rPr>
              <a:t>étudiant-e</a:t>
            </a:r>
            <a:r>
              <a:rPr lang="fr-CA" sz="1800" dirty="0">
                <a:latin typeface="+mj-lt"/>
              </a:rPr>
              <a:t> subit un </a:t>
            </a:r>
            <a:r>
              <a:rPr lang="fr-CA" sz="1800" dirty="0">
                <a:solidFill>
                  <a:srgbClr val="FF0000"/>
                </a:solidFill>
                <a:latin typeface="+mj-lt"/>
              </a:rPr>
              <a:t>échec</a:t>
            </a:r>
            <a:r>
              <a:rPr lang="fr-CA" sz="1800" dirty="0">
                <a:latin typeface="+mj-lt"/>
              </a:rPr>
              <a:t> à l'occasion d'une seconde évaluation.  </a:t>
            </a:r>
            <a:r>
              <a:rPr lang="fr-CA" sz="1800" dirty="0">
                <a:solidFill>
                  <a:srgbClr val="FF0000"/>
                </a:solidFill>
                <a:latin typeface="+mj-lt"/>
              </a:rPr>
              <a:t>Notez que la note maximale pour une seconde évaluation est 2,7.</a:t>
            </a:r>
          </a:p>
          <a:p>
            <a:pPr marL="342900" indent="-342900">
              <a:buAutoNum type="arabicParenR"/>
            </a:pPr>
            <a:endParaRPr lang="fr-CA" sz="1800" dirty="0">
              <a:latin typeface="+mj-lt"/>
            </a:endParaRPr>
          </a:p>
          <a:p>
            <a:pPr marL="342900" indent="-342900">
              <a:buAutoNum type="arabicParenR"/>
            </a:pPr>
            <a:r>
              <a:rPr lang="fr-CA" sz="1800" dirty="0">
                <a:latin typeface="+mj-lt"/>
              </a:rPr>
              <a:t>Si, l'</a:t>
            </a:r>
            <a:r>
              <a:rPr lang="fr-CA" sz="1800" dirty="0" err="1">
                <a:latin typeface="+mj-lt"/>
              </a:rPr>
              <a:t>étudiant-e</a:t>
            </a:r>
            <a:r>
              <a:rPr lang="fr-CA" sz="1800" dirty="0">
                <a:latin typeface="+mj-lt"/>
              </a:rPr>
              <a:t> au doctorat subit un </a:t>
            </a:r>
            <a:r>
              <a:rPr lang="fr-CA" sz="1800" dirty="0">
                <a:solidFill>
                  <a:srgbClr val="FF0000"/>
                </a:solidFill>
                <a:latin typeface="+mj-lt"/>
              </a:rPr>
              <a:t>échec</a:t>
            </a:r>
            <a:r>
              <a:rPr lang="fr-CA" sz="1800" dirty="0">
                <a:latin typeface="+mj-lt"/>
              </a:rPr>
              <a:t> à un cours de programme d’études.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D28A-08C4-4FCE-B356-0EDA5E542225}" type="slidenum">
              <a:rPr lang="fr-CA" smtClean="0"/>
              <a:pPr/>
              <a:t>11</a:t>
            </a:fld>
            <a:endParaRPr lang="fr-CA"/>
          </a:p>
        </p:txBody>
      </p:sp>
      <p:sp>
        <p:nvSpPr>
          <p:cNvPr id="8" name="Titre 2">
            <a:extLst>
              <a:ext uri="{FF2B5EF4-FFF2-40B4-BE49-F238E27FC236}">
                <a16:creationId xmlns:a16="http://schemas.microsoft.com/office/drawing/2014/main" id="{FA07E16C-D8CA-4448-B22C-CBAED5DF708F}"/>
              </a:ext>
            </a:extLst>
          </p:cNvPr>
          <p:cNvSpPr txBox="1">
            <a:spLocks/>
          </p:cNvSpPr>
          <p:nvPr/>
        </p:nvSpPr>
        <p:spPr>
          <a:xfrm>
            <a:off x="971550" y="116632"/>
            <a:ext cx="7200900" cy="808252"/>
          </a:xfrm>
          <a:prstGeom prst="rect">
            <a:avLst/>
          </a:prstGeom>
        </p:spPr>
        <p:txBody>
          <a:bodyPr vert="horz" lIns="0" rIns="0" bIns="0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sz="3600"/>
              <a:t>Règles pédagogiques</a:t>
            </a:r>
            <a:endParaRPr lang="fr-CA" sz="3600" dirty="0"/>
          </a:p>
        </p:txBody>
      </p:sp>
    </p:spTree>
    <p:extLst>
      <p:ext uri="{BB962C8B-B14F-4D97-AF65-F5344CB8AC3E}">
        <p14:creationId xmlns:p14="http://schemas.microsoft.com/office/powerpoint/2010/main" val="275252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971550" y="116632"/>
            <a:ext cx="7200900" cy="808252"/>
          </a:xfrm>
        </p:spPr>
        <p:txBody>
          <a:bodyPr vert="horz" lIns="0" rIns="0" bIns="0" anchor="ctr">
            <a:normAutofit fontScale="90000"/>
          </a:bodyPr>
          <a:lstStyle/>
          <a:p>
            <a:pPr algn="ctr"/>
            <a:r>
              <a:rPr lang="fr-CA" sz="3600" dirty="0"/>
              <a:t>Règles pédagogiques </a:t>
            </a:r>
            <a:r>
              <a:rPr lang="fr-CA" sz="3600" dirty="0">
                <a:solidFill>
                  <a:srgbClr val="FF0000"/>
                </a:solidFill>
              </a:rPr>
              <a:t>(fin de candidature)</a:t>
            </a:r>
          </a:p>
        </p:txBody>
      </p:sp>
      <p:sp>
        <p:nvSpPr>
          <p:cNvPr id="7" name="Espace réservé du contenu 3"/>
          <p:cNvSpPr txBox="1">
            <a:spLocks/>
          </p:cNvSpPr>
          <p:nvPr/>
        </p:nvSpPr>
        <p:spPr>
          <a:xfrm>
            <a:off x="395536" y="960834"/>
            <a:ext cx="8568952" cy="5760641"/>
          </a:xfrm>
          <a:prstGeom prst="rect">
            <a:avLst/>
          </a:prstGeom>
        </p:spPr>
        <p:txBody>
          <a:bodyPr vert="horz">
            <a:noAutofit/>
          </a:bodyPr>
          <a:lstStyle>
            <a:defPPr>
              <a:defRPr lang="fr-FR"/>
            </a:defPPr>
            <a:lvl1pPr indent="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000">
                <a:latin typeface="+mj-lt"/>
              </a:defRPr>
            </a:lvl1pPr>
            <a:lvl2pPr marL="640080" indent="-246888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/>
            </a:lvl2pPr>
            <a:lvl3pPr indent="-246888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/>
            </a:lvl3pPr>
            <a:lvl4pPr marL="1188720" indent="-210312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/>
            </a:lvl4pPr>
            <a:lvl5pPr marL="1463040" indent="-210312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/>
            </a:lvl5pPr>
            <a:lvl6pPr marL="1737360" indent="-210312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/>
            </a:lvl6pPr>
            <a:lvl7pPr marL="1920240" indent="-182880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baseline="0"/>
            </a:lvl7pPr>
            <a:lvl8pPr marL="2194560" indent="-182880">
              <a:spcBef>
                <a:spcPct val="20000"/>
              </a:spcBef>
              <a:buClr>
                <a:schemeClr val="tx2"/>
              </a:buClr>
              <a:buChar char="•"/>
              <a:defRPr kumimoji="0" sz="1600"/>
            </a:lvl8pPr>
            <a:lvl9pPr marL="2468880" indent="-182880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baseline="0"/>
            </a:lvl9pPr>
          </a:lstStyle>
          <a:p>
            <a:pPr marL="342900" indent="-342900">
              <a:buFont typeface="+mj-lt"/>
              <a:buAutoNum type="arabicParenR" startAt="7"/>
            </a:pPr>
            <a:r>
              <a:rPr lang="fr-CA" sz="1800" dirty="0"/>
              <a:t>Si, le doyen accepte la recommandation du Comité des études supérieures de </a:t>
            </a:r>
            <a:r>
              <a:rPr lang="fr-CA" sz="1800" dirty="0">
                <a:solidFill>
                  <a:srgbClr val="FF0000"/>
                </a:solidFill>
              </a:rPr>
              <a:t>ne pas réinscrire</a:t>
            </a:r>
            <a:r>
              <a:rPr lang="fr-CA" sz="1800" dirty="0"/>
              <a:t> </a:t>
            </a:r>
            <a:r>
              <a:rPr lang="fr-CA" sz="1800" dirty="0" err="1"/>
              <a:t>un-e</a:t>
            </a:r>
            <a:r>
              <a:rPr lang="fr-CA" sz="1800" dirty="0"/>
              <a:t> </a:t>
            </a:r>
            <a:r>
              <a:rPr lang="fr-CA" sz="1800" dirty="0" err="1"/>
              <a:t>étudiant-e</a:t>
            </a:r>
            <a:r>
              <a:rPr lang="fr-CA" sz="1800" dirty="0"/>
              <a:t> à la maîtrise ou au doctorat.</a:t>
            </a:r>
          </a:p>
          <a:p>
            <a:pPr marL="342900" indent="-342900">
              <a:buFont typeface="+mj-lt"/>
              <a:buAutoNum type="arabicParenR" startAt="7"/>
            </a:pPr>
            <a:endParaRPr lang="fr-CA" sz="1800" dirty="0"/>
          </a:p>
          <a:p>
            <a:pPr marL="342900" indent="-342900">
              <a:buFont typeface="Wingdings 2"/>
              <a:buAutoNum type="arabicParenR" startAt="7"/>
            </a:pPr>
            <a:r>
              <a:rPr lang="fr-CA" sz="1800" dirty="0"/>
              <a:t>Si, l’</a:t>
            </a:r>
            <a:r>
              <a:rPr lang="fr-CA" sz="1800" dirty="0" err="1"/>
              <a:t>étudiant-e</a:t>
            </a:r>
            <a:r>
              <a:rPr lang="fr-CA" sz="1800" dirty="0"/>
              <a:t> au doctorat </a:t>
            </a:r>
            <a:r>
              <a:rPr lang="fr-CA" sz="1800" dirty="0">
                <a:solidFill>
                  <a:srgbClr val="FF0000"/>
                </a:solidFill>
              </a:rPr>
              <a:t>n'a pas complété son examen général de synthèse à la fin du 6e trimestre</a:t>
            </a:r>
            <a:r>
              <a:rPr lang="fr-CA" sz="1800" dirty="0"/>
              <a:t> de sa scolarité et n’a pas bénéficié d’une prolongation d’un trimestre.</a:t>
            </a:r>
          </a:p>
          <a:p>
            <a:pPr marL="342900" indent="-342900">
              <a:buFont typeface="Wingdings 2"/>
              <a:buAutoNum type="arabicParenR" startAt="7"/>
            </a:pPr>
            <a:endParaRPr lang="fr-CA" sz="1800" dirty="0"/>
          </a:p>
          <a:p>
            <a:pPr marL="342900" indent="-342900">
              <a:buFont typeface="Wingdings 2"/>
              <a:buAutoNum type="arabicParenR" startAt="7"/>
            </a:pPr>
            <a:r>
              <a:rPr lang="fr-CA" sz="1800" dirty="0"/>
              <a:t>Si, l'</a:t>
            </a:r>
            <a:r>
              <a:rPr lang="fr-CA" sz="1800" dirty="0" err="1"/>
              <a:t>étudiant-e</a:t>
            </a:r>
            <a:r>
              <a:rPr lang="fr-CA" sz="1800" dirty="0"/>
              <a:t> au doctorat </a:t>
            </a:r>
            <a:r>
              <a:rPr lang="fr-CA" sz="1800" dirty="0">
                <a:solidFill>
                  <a:srgbClr val="FF0000"/>
                </a:solidFill>
              </a:rPr>
              <a:t>échoue à l'examen général de synthèse</a:t>
            </a:r>
            <a:r>
              <a:rPr lang="fr-CA" sz="1800" dirty="0"/>
              <a:t>.</a:t>
            </a:r>
          </a:p>
          <a:p>
            <a:pPr marL="342900" indent="-342900">
              <a:buFont typeface="Wingdings 2"/>
              <a:buAutoNum type="arabicParenR" startAt="7"/>
            </a:pPr>
            <a:endParaRPr lang="fr-CA" sz="1800" dirty="0"/>
          </a:p>
          <a:p>
            <a:pPr marL="342900" indent="-342900">
              <a:buFont typeface="Wingdings 2"/>
              <a:buAutoNum type="arabicParenR" startAt="7"/>
            </a:pPr>
            <a:r>
              <a:rPr lang="fr-CA" sz="1800" dirty="0"/>
              <a:t>Si, l'</a:t>
            </a:r>
            <a:r>
              <a:rPr lang="fr-CA" sz="1800" dirty="0" err="1"/>
              <a:t>étudiant-e</a:t>
            </a:r>
            <a:r>
              <a:rPr lang="fr-CA" sz="1800" dirty="0"/>
              <a:t> à la maîtrise </a:t>
            </a:r>
            <a:r>
              <a:rPr lang="fr-CA" sz="1800" dirty="0">
                <a:solidFill>
                  <a:srgbClr val="FF0000"/>
                </a:solidFill>
              </a:rPr>
              <a:t>n'a pas déposé son mémoire après 6 trimestres à plein temps ou 9 trimestres à </a:t>
            </a:r>
            <a:r>
              <a:rPr lang="fr-CA" sz="1800" dirty="0" err="1">
                <a:solidFill>
                  <a:srgbClr val="FF0000"/>
                </a:solidFill>
              </a:rPr>
              <a:t>demi-temps</a:t>
            </a:r>
            <a:r>
              <a:rPr lang="fr-CA" sz="1800" dirty="0"/>
              <a:t> et n'a pas bénéficié d'une prolongation.</a:t>
            </a:r>
          </a:p>
          <a:p>
            <a:pPr marL="342900" indent="-342900">
              <a:buFont typeface="Wingdings 2"/>
              <a:buAutoNum type="arabicParenR" startAt="7"/>
            </a:pPr>
            <a:endParaRPr lang="fr-CA" sz="1800" dirty="0"/>
          </a:p>
          <a:p>
            <a:pPr marL="342900" indent="-342900">
              <a:buFont typeface="Wingdings 2"/>
              <a:buAutoNum type="arabicParenR" startAt="7"/>
            </a:pPr>
            <a:r>
              <a:rPr lang="fr-CA" sz="1800" dirty="0"/>
              <a:t>Si, l'</a:t>
            </a:r>
            <a:r>
              <a:rPr lang="fr-CA" sz="1800" dirty="0" err="1"/>
              <a:t>étudiant-e</a:t>
            </a:r>
            <a:r>
              <a:rPr lang="fr-CA" sz="1800" dirty="0"/>
              <a:t> au doctorat </a:t>
            </a:r>
            <a:r>
              <a:rPr lang="fr-CA" sz="1800" dirty="0">
                <a:solidFill>
                  <a:srgbClr val="FF0000"/>
                </a:solidFill>
              </a:rPr>
              <a:t>n'a pas déposé sa thèse après 15 trimestres à plein temps ou 18 trimestres à </a:t>
            </a:r>
            <a:r>
              <a:rPr lang="fr-CA" sz="1800" dirty="0" err="1">
                <a:solidFill>
                  <a:srgbClr val="FF0000"/>
                </a:solidFill>
              </a:rPr>
              <a:t>demi-temps</a:t>
            </a:r>
            <a:r>
              <a:rPr lang="fr-CA" sz="1800" dirty="0"/>
              <a:t> et n'a pas bénéficié d'une prolongation.</a:t>
            </a:r>
          </a:p>
          <a:p>
            <a:pPr marL="342900" indent="-342900">
              <a:buFont typeface="Wingdings 2"/>
              <a:buAutoNum type="arabicParenR" startAt="7"/>
            </a:pPr>
            <a:endParaRPr lang="fr-CA" sz="1800" dirty="0"/>
          </a:p>
          <a:p>
            <a:pPr marL="342900" indent="-342900">
              <a:buFont typeface="Wingdings 2"/>
              <a:buAutoNum type="arabicParenR" startAt="7"/>
            </a:pPr>
            <a:r>
              <a:rPr lang="fr-CA" sz="1800" dirty="0"/>
              <a:t>Si, après une demande de corrections, </a:t>
            </a:r>
            <a:r>
              <a:rPr lang="fr-CA" sz="1800" dirty="0">
                <a:solidFill>
                  <a:srgbClr val="FF0000"/>
                </a:solidFill>
              </a:rPr>
              <a:t>l'</a:t>
            </a:r>
            <a:r>
              <a:rPr lang="fr-CA" sz="1800" dirty="0" err="1">
                <a:solidFill>
                  <a:srgbClr val="FF0000"/>
                </a:solidFill>
              </a:rPr>
              <a:t>étudiant-e</a:t>
            </a:r>
            <a:r>
              <a:rPr lang="fr-CA" sz="1800" dirty="0">
                <a:solidFill>
                  <a:srgbClr val="FF0000"/>
                </a:solidFill>
              </a:rPr>
              <a:t> ne dépose pas son mémoire ou sa thèse dans le délai imposé</a:t>
            </a:r>
            <a:r>
              <a:rPr lang="fr-CA" sz="1800" dirty="0"/>
              <a:t> par le jury.</a:t>
            </a:r>
          </a:p>
          <a:p>
            <a:pPr marL="342900" indent="-342900">
              <a:buFont typeface="Wingdings 2"/>
              <a:buAutoNum type="arabicParenR" startAt="7"/>
            </a:pPr>
            <a:endParaRPr lang="fr-CA" sz="1800" dirty="0"/>
          </a:p>
          <a:p>
            <a:pPr marL="342900" indent="-342900">
              <a:buFont typeface="Wingdings 2"/>
              <a:buAutoNum type="arabicParenR" startAt="7"/>
            </a:pPr>
            <a:r>
              <a:rPr lang="fr-CA" sz="1800" dirty="0">
                <a:solidFill>
                  <a:srgbClr val="FF0000"/>
                </a:solidFill>
              </a:rPr>
              <a:t>Si, le jury refuse </a:t>
            </a:r>
            <a:r>
              <a:rPr lang="fr-CA" sz="1800" dirty="0"/>
              <a:t>le mémoire, ou la thèse avant ou après sa soutenance.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D28A-08C4-4FCE-B356-0EDA5E542225}" type="slidenum">
              <a:rPr lang="fr-CA" smtClean="0"/>
              <a:pPr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130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952216" y="116632"/>
            <a:ext cx="7200900" cy="808252"/>
          </a:xfrm>
        </p:spPr>
        <p:txBody>
          <a:bodyPr anchor="ctr">
            <a:normAutofit/>
          </a:bodyPr>
          <a:lstStyle/>
          <a:p>
            <a:pPr algn="ctr"/>
            <a:r>
              <a:rPr lang="fr-CA" sz="4000" dirty="0"/>
              <a:t>Financement</a:t>
            </a:r>
          </a:p>
        </p:txBody>
      </p:sp>
      <p:sp>
        <p:nvSpPr>
          <p:cNvPr id="7" name="Espace réservé du contenu 3"/>
          <p:cNvSpPr txBox="1">
            <a:spLocks/>
          </p:cNvSpPr>
          <p:nvPr/>
        </p:nvSpPr>
        <p:spPr>
          <a:xfrm>
            <a:off x="755476" y="1628800"/>
            <a:ext cx="7931324" cy="472755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z="2000" b="1" dirty="0">
                <a:latin typeface="+mj-lt"/>
              </a:rPr>
              <a:t>Engagement financier du directeur(</a:t>
            </a:r>
            <a:r>
              <a:rPr lang="fr-CA" sz="2000" b="1" dirty="0" err="1">
                <a:latin typeface="+mj-lt"/>
              </a:rPr>
              <a:t>trice</a:t>
            </a:r>
            <a:r>
              <a:rPr lang="fr-CA" sz="2000" b="1" dirty="0">
                <a:latin typeface="+mj-lt"/>
              </a:rPr>
              <a:t>)</a:t>
            </a:r>
          </a:p>
          <a:p>
            <a:pPr lvl="1">
              <a:buFont typeface="Wingdings" pitchFamily="2" charset="2"/>
              <a:buChar char="Ø"/>
            </a:pPr>
            <a:r>
              <a:rPr lang="fr-CA" sz="1800" dirty="0">
                <a:latin typeface="+mj-lt"/>
              </a:rPr>
              <a:t>Minimum de </a:t>
            </a:r>
            <a:r>
              <a:rPr lang="fr-CA" sz="1800" b="1" dirty="0">
                <a:latin typeface="+mj-lt"/>
              </a:rPr>
              <a:t>$20K/an</a:t>
            </a:r>
            <a:r>
              <a:rPr lang="fr-CA" sz="1800" dirty="0">
                <a:latin typeface="+mj-lt"/>
              </a:rPr>
              <a:t> (maîtrise) ou </a:t>
            </a:r>
            <a:r>
              <a:rPr lang="fr-CA" sz="1800" b="1" dirty="0">
                <a:latin typeface="+mj-lt"/>
              </a:rPr>
              <a:t>$22K/an </a:t>
            </a:r>
            <a:r>
              <a:rPr lang="fr-CA" sz="1800" dirty="0">
                <a:latin typeface="+mj-lt"/>
              </a:rPr>
              <a:t>(doctorat) – septembre 2022</a:t>
            </a:r>
          </a:p>
          <a:p>
            <a:endParaRPr lang="fr-CA" sz="2000" b="1" dirty="0">
              <a:latin typeface="+mj-lt"/>
            </a:endParaRPr>
          </a:p>
          <a:p>
            <a:r>
              <a:rPr lang="fr-CA" sz="2000" b="1" dirty="0">
                <a:latin typeface="+mj-lt"/>
              </a:rPr>
              <a:t>Bourses de recrutement: </a:t>
            </a:r>
            <a:r>
              <a:rPr lang="fr-CA" sz="2000" dirty="0">
                <a:latin typeface="+mj-lt"/>
              </a:rPr>
              <a:t>département et faculté</a:t>
            </a:r>
            <a:endParaRPr lang="fr-CA" sz="2000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endParaRPr lang="fr-CA" sz="1200" dirty="0">
              <a:latin typeface="+mj-lt"/>
            </a:endParaRPr>
          </a:p>
          <a:p>
            <a:r>
              <a:rPr lang="fr-CA" sz="2000" b="1" dirty="0">
                <a:latin typeface="+mj-lt"/>
              </a:rPr>
              <a:t>Organismes subventionnaires</a:t>
            </a:r>
          </a:p>
          <a:p>
            <a:pPr lvl="1">
              <a:buFont typeface="Wingdings" pitchFamily="2" charset="2"/>
              <a:buChar char="Ø"/>
            </a:pPr>
            <a:r>
              <a:rPr lang="fr-CA" sz="1800" dirty="0">
                <a:latin typeface="+mj-lt"/>
              </a:rPr>
              <a:t>FRQS (</a:t>
            </a:r>
            <a:r>
              <a:rPr lang="fr-CA" sz="1800" dirty="0" err="1">
                <a:latin typeface="+mj-lt"/>
              </a:rPr>
              <a:t>M.Sc</a:t>
            </a:r>
            <a:r>
              <a:rPr lang="fr-CA" sz="1800" dirty="0">
                <a:latin typeface="+mj-lt"/>
              </a:rPr>
              <a:t>., </a:t>
            </a:r>
            <a:r>
              <a:rPr lang="fr-CA" sz="1800" dirty="0" err="1">
                <a:latin typeface="+mj-lt"/>
              </a:rPr>
              <a:t>Ph.D</a:t>
            </a:r>
            <a:r>
              <a:rPr lang="fr-CA" sz="1800" dirty="0">
                <a:latin typeface="+mj-lt"/>
              </a:rPr>
              <a:t>, Post-Doc)</a:t>
            </a:r>
          </a:p>
          <a:p>
            <a:pPr lvl="1">
              <a:buFont typeface="Wingdings" pitchFamily="2" charset="2"/>
              <a:buChar char="Ø"/>
            </a:pPr>
            <a:r>
              <a:rPr lang="fr-CA" sz="1800" dirty="0">
                <a:latin typeface="+mj-lt"/>
              </a:rPr>
              <a:t>IRSC (</a:t>
            </a:r>
            <a:r>
              <a:rPr lang="fr-CA" sz="1800" dirty="0" err="1">
                <a:latin typeface="+mj-lt"/>
              </a:rPr>
              <a:t>M.Sc</a:t>
            </a:r>
            <a:r>
              <a:rPr lang="fr-CA" sz="1800" dirty="0">
                <a:latin typeface="+mj-lt"/>
              </a:rPr>
              <a:t>., </a:t>
            </a:r>
            <a:r>
              <a:rPr lang="fr-CA" sz="1800" dirty="0" err="1">
                <a:latin typeface="+mj-lt"/>
              </a:rPr>
              <a:t>Ph.D</a:t>
            </a:r>
            <a:r>
              <a:rPr lang="fr-CA" sz="1800" dirty="0">
                <a:latin typeface="+mj-lt"/>
              </a:rPr>
              <a:t>, Post-Doc)</a:t>
            </a:r>
          </a:p>
          <a:p>
            <a:pPr lvl="1">
              <a:buFont typeface="Wingdings" pitchFamily="2" charset="2"/>
              <a:buChar char="Ø"/>
            </a:pPr>
            <a:r>
              <a:rPr lang="fr-CA" sz="1800" dirty="0">
                <a:latin typeface="+mj-lt"/>
              </a:rPr>
              <a:t>CRSNG (Stage B.Sc, </a:t>
            </a:r>
            <a:r>
              <a:rPr lang="fr-CA" sz="1800" dirty="0" err="1">
                <a:latin typeface="+mj-lt"/>
              </a:rPr>
              <a:t>M.Sc</a:t>
            </a:r>
            <a:r>
              <a:rPr lang="fr-CA" sz="1800" dirty="0">
                <a:latin typeface="+mj-lt"/>
              </a:rPr>
              <a:t>., </a:t>
            </a:r>
            <a:r>
              <a:rPr lang="fr-CA" sz="1800" dirty="0" err="1">
                <a:latin typeface="+mj-lt"/>
              </a:rPr>
              <a:t>Ph.D</a:t>
            </a:r>
            <a:r>
              <a:rPr lang="fr-CA" sz="1800" dirty="0">
                <a:latin typeface="+mj-lt"/>
              </a:rPr>
              <a:t>, Post-Doc)</a:t>
            </a:r>
          </a:p>
          <a:p>
            <a:pPr marL="393192" lvl="1" indent="0">
              <a:buNone/>
            </a:pPr>
            <a:endParaRPr lang="fr-CA" sz="1800" dirty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fr-CA" sz="1600" b="1" dirty="0">
                <a:latin typeface="+mj-lt"/>
              </a:rPr>
              <a:t>Pour toutes questions concernant les bourses: </a:t>
            </a:r>
            <a:r>
              <a:rPr lang="fr-CA" sz="1600" b="1" dirty="0">
                <a:latin typeface="+mj-lt"/>
                <a:hlinkClick r:id="rId2"/>
              </a:rPr>
              <a:t>bourses-neurosc@neurosc.umontreal.ca</a:t>
            </a:r>
            <a:endParaRPr lang="fr-CA" sz="1600" b="1" dirty="0">
              <a:latin typeface="+mj-lt"/>
            </a:endParaRPr>
          </a:p>
          <a:p>
            <a:pPr>
              <a:buFont typeface="Wingdings" pitchFamily="2" charset="2"/>
              <a:buChar char="Ø"/>
            </a:pPr>
            <a:endParaRPr lang="fr-CA" sz="1600" b="1" dirty="0">
              <a:latin typeface="+mj-lt"/>
            </a:endParaRPr>
          </a:p>
          <a:p>
            <a:r>
              <a:rPr lang="fr-CA" sz="1800" b="1" dirty="0">
                <a:latin typeface="+mj-lt"/>
              </a:rPr>
              <a:t>Site WEB du Département de neurosciences et études supérieures et </a:t>
            </a:r>
            <a:r>
              <a:rPr lang="fr-CA" sz="1800" b="1" dirty="0" err="1">
                <a:latin typeface="+mj-lt"/>
              </a:rPr>
              <a:t>post-doctorales</a:t>
            </a:r>
            <a:r>
              <a:rPr lang="fr-CA" sz="1800" b="1" dirty="0">
                <a:latin typeface="+mj-lt"/>
              </a:rPr>
              <a:t> UdeM:</a:t>
            </a:r>
          </a:p>
          <a:p>
            <a:pPr lvl="1">
              <a:buFont typeface="Wingdings" pitchFamily="2" charset="2"/>
              <a:buChar char="Ø"/>
            </a:pPr>
            <a:r>
              <a:rPr lang="fr-CA" sz="1800" dirty="0">
                <a:latin typeface="+mj-lt"/>
                <a:hlinkClick r:id="rId3"/>
              </a:rPr>
              <a:t>http://neurosciences.umontreal.ca</a:t>
            </a:r>
            <a:endParaRPr lang="fr-CA" sz="1800" dirty="0">
              <a:latin typeface="+mj-lt"/>
            </a:endParaRPr>
          </a:p>
          <a:p>
            <a:pPr lvl="1">
              <a:buFont typeface="Wingdings" pitchFamily="2" charset="2"/>
              <a:buChar char="Ø"/>
            </a:pPr>
            <a:r>
              <a:rPr lang="fr-CA" sz="1800" dirty="0">
                <a:latin typeface="+mj-lt"/>
                <a:hlinkClick r:id="rId3"/>
              </a:rPr>
              <a:t>http://esp.umontreal.ca</a:t>
            </a:r>
            <a:endParaRPr lang="fr-CA" sz="1800" dirty="0">
              <a:latin typeface="+mj-lt"/>
            </a:endParaRPr>
          </a:p>
          <a:p>
            <a:pPr marL="393192" lvl="1" indent="0">
              <a:buNone/>
            </a:pPr>
            <a:endParaRPr lang="fr-CA" sz="1800" dirty="0">
              <a:latin typeface="+mj-lt"/>
            </a:endParaRPr>
          </a:p>
          <a:p>
            <a:pPr lvl="1">
              <a:buFont typeface="Wingdings" pitchFamily="2" charset="2"/>
              <a:buChar char="Ø"/>
            </a:pPr>
            <a:endParaRPr lang="fr-CA" sz="1800" dirty="0">
              <a:latin typeface="+mj-lt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D28A-08C4-4FCE-B356-0EDA5E542225}" type="slidenum">
              <a:rPr lang="fr-CA" smtClean="0"/>
              <a:pPr/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5133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5383BE-E803-304A-9131-B8275AA5E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D28A-08C4-4FCE-B356-0EDA5E542225}" type="slidenum">
              <a:rPr lang="fr-CA" smtClean="0"/>
              <a:pPr/>
              <a:t>14</a:t>
            </a:fld>
            <a:endParaRPr lang="fr-CA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1061113-AD3F-45CB-BA97-5B99A0770DE8}"/>
              </a:ext>
            </a:extLst>
          </p:cNvPr>
          <p:cNvSpPr txBox="1"/>
          <p:nvPr/>
        </p:nvSpPr>
        <p:spPr>
          <a:xfrm>
            <a:off x="3419872" y="692696"/>
            <a:ext cx="2031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Dates Importantes</a:t>
            </a:r>
          </a:p>
        </p:txBody>
      </p:sp>
      <p:pic>
        <p:nvPicPr>
          <p:cNvPr id="1026" name="Picture 2" descr="Aperçu de l’image">
            <a:extLst>
              <a:ext uri="{FF2B5EF4-FFF2-40B4-BE49-F238E27FC236}">
                <a16:creationId xmlns:a16="http://schemas.microsoft.com/office/drawing/2014/main" id="{E59029CC-8415-428D-BC35-122C08CB2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285875"/>
            <a:ext cx="6572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5156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E4713CF-00D1-4DA6-A185-2F8C83A12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D28A-08C4-4FCE-B356-0EDA5E542225}" type="slidenum">
              <a:rPr lang="fr-CA" smtClean="0"/>
              <a:pPr/>
              <a:t>15</a:t>
            </a:fld>
            <a:endParaRPr lang="fr-CA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4F7B0A-2E75-4B3B-9FBD-3382077F9AED}"/>
              </a:ext>
            </a:extLst>
          </p:cNvPr>
          <p:cNvSpPr/>
          <p:nvPr/>
        </p:nvSpPr>
        <p:spPr>
          <a:xfrm>
            <a:off x="3275856" y="3059668"/>
            <a:ext cx="2448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Questions ?</a:t>
            </a:r>
          </a:p>
        </p:txBody>
      </p:sp>
    </p:spTree>
    <p:extLst>
      <p:ext uri="{BB962C8B-B14F-4D97-AF65-F5344CB8AC3E}">
        <p14:creationId xmlns:p14="http://schemas.microsoft.com/office/powerpoint/2010/main" val="1736191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971600" y="623158"/>
            <a:ext cx="7200900" cy="808252"/>
          </a:xfrm>
        </p:spPr>
        <p:txBody>
          <a:bodyPr>
            <a:normAutofit/>
          </a:bodyPr>
          <a:lstStyle/>
          <a:p>
            <a:r>
              <a:rPr lang="fr-CA" sz="4000" dirty="0"/>
              <a:t>Personnes contacts</a:t>
            </a:r>
          </a:p>
        </p:txBody>
      </p:sp>
      <p:sp>
        <p:nvSpPr>
          <p:cNvPr id="6" name="Espace réservé du contenu 3"/>
          <p:cNvSpPr txBox="1">
            <a:spLocks/>
          </p:cNvSpPr>
          <p:nvPr/>
        </p:nvSpPr>
        <p:spPr>
          <a:xfrm>
            <a:off x="342863" y="5578554"/>
            <a:ext cx="8458274" cy="8082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77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517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 sz="1800" dirty="0">
                <a:latin typeface="+mj-lt"/>
              </a:rPr>
              <a:t>Site WEB du Département de neurosciences: </a:t>
            </a:r>
            <a:r>
              <a:rPr lang="fr-CA" sz="1800" dirty="0">
                <a:latin typeface="+mj-lt"/>
                <a:hlinkClick r:id="rId2"/>
              </a:rPr>
              <a:t>http://neurosciences.umontreal.ca/</a:t>
            </a:r>
            <a:endParaRPr lang="fr-CA" sz="1800" dirty="0">
              <a:latin typeface="+mj-lt"/>
            </a:endParaRPr>
          </a:p>
          <a:p>
            <a:pPr algn="ctr"/>
            <a:r>
              <a:rPr lang="fr-CA" sz="1800" dirty="0">
                <a:latin typeface="+mj-lt"/>
              </a:rPr>
              <a:t>Vous y trouverez le guide de l’étudiant ainsi que tous les formulaires nécessaires</a:t>
            </a:r>
          </a:p>
        </p:txBody>
      </p:sp>
      <p:sp>
        <p:nvSpPr>
          <p:cNvPr id="7" name="Espace réservé du contenu 3"/>
          <p:cNvSpPr txBox="1">
            <a:spLocks/>
          </p:cNvSpPr>
          <p:nvPr/>
        </p:nvSpPr>
        <p:spPr>
          <a:xfrm>
            <a:off x="827584" y="1797332"/>
            <a:ext cx="7200900" cy="198531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z="2000" b="1" dirty="0">
                <a:latin typeface="+mj-lt"/>
              </a:rPr>
              <a:t>Gestion des dossiers étudiants (TGDE)</a:t>
            </a:r>
          </a:p>
          <a:p>
            <a:pPr lvl="1"/>
            <a:r>
              <a:rPr lang="fr-CA" sz="2000" b="1" dirty="0">
                <a:solidFill>
                  <a:srgbClr val="FF0000"/>
                </a:solidFill>
                <a:latin typeface="+mj-lt"/>
              </a:rPr>
              <a:t>Mme Ginette </a:t>
            </a:r>
            <a:r>
              <a:rPr lang="fr-CA" sz="2000" b="1" dirty="0" err="1">
                <a:solidFill>
                  <a:srgbClr val="FF0000"/>
                </a:solidFill>
                <a:latin typeface="+mj-lt"/>
              </a:rPr>
              <a:t>Baguidy</a:t>
            </a:r>
            <a:endParaRPr lang="fr-CA" sz="2000" b="1" dirty="0">
              <a:solidFill>
                <a:srgbClr val="FF0000"/>
              </a:solidFill>
              <a:latin typeface="+mj-lt"/>
            </a:endParaRPr>
          </a:p>
          <a:p>
            <a:pPr marL="365760" lvl="1" indent="0">
              <a:buFont typeface="Arial" pitchFamily="34" charset="0"/>
              <a:buNone/>
            </a:pPr>
            <a:r>
              <a:rPr lang="fr-CA" sz="2000" dirty="0">
                <a:latin typeface="+mj-lt"/>
              </a:rPr>
              <a:t>     Pavillon Paul-G.-Desmarais, bureau 5113</a:t>
            </a:r>
          </a:p>
          <a:p>
            <a:pPr marL="365760" lvl="1" indent="0">
              <a:buFont typeface="Arial" pitchFamily="34" charset="0"/>
              <a:buNone/>
            </a:pPr>
            <a:r>
              <a:rPr lang="fr-CA" sz="2000" dirty="0">
                <a:latin typeface="+mj-lt"/>
              </a:rPr>
              <a:t>     Tél: 514-343-6043</a:t>
            </a:r>
          </a:p>
          <a:p>
            <a:pPr marL="365760" lvl="1" indent="0">
              <a:buFont typeface="Arial" pitchFamily="34" charset="0"/>
              <a:buNone/>
            </a:pPr>
            <a:r>
              <a:rPr lang="fr-CA" sz="2000" dirty="0">
                <a:latin typeface="+mj-lt"/>
              </a:rPr>
              <a:t>	</a:t>
            </a:r>
            <a:r>
              <a:rPr lang="fr-CA" sz="20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etudes-superieures@neurosc.umontreal.ca</a:t>
            </a:r>
          </a:p>
        </p:txBody>
      </p:sp>
      <p:sp>
        <p:nvSpPr>
          <p:cNvPr id="8" name="Espace réservé du contenu 3"/>
          <p:cNvSpPr>
            <a:spLocks noGrp="1"/>
          </p:cNvSpPr>
          <p:nvPr>
            <p:ph idx="1"/>
          </p:nvPr>
        </p:nvSpPr>
        <p:spPr>
          <a:xfrm>
            <a:off x="827584" y="4148573"/>
            <a:ext cx="7200900" cy="1152635"/>
          </a:xfrm>
        </p:spPr>
        <p:txBody>
          <a:bodyPr>
            <a:normAutofit fontScale="85000" lnSpcReduction="20000"/>
          </a:bodyPr>
          <a:lstStyle/>
          <a:p>
            <a:r>
              <a:rPr lang="fr-CA" sz="2000" b="1" dirty="0">
                <a:latin typeface="+mj-lt"/>
              </a:rPr>
              <a:t>Responsable du programme</a:t>
            </a:r>
          </a:p>
          <a:p>
            <a:pPr lvl="1"/>
            <a:r>
              <a:rPr lang="fr-CA" sz="2000" b="1" dirty="0">
                <a:solidFill>
                  <a:srgbClr val="FF0000"/>
                </a:solidFill>
                <a:latin typeface="+mj-lt"/>
              </a:rPr>
              <a:t>Pierre-Paul Rompré</a:t>
            </a:r>
          </a:p>
          <a:p>
            <a:pPr marL="712788" lvl="1" indent="0">
              <a:buNone/>
            </a:pPr>
            <a:r>
              <a:rPr lang="fr-CA" sz="2000" dirty="0">
                <a:latin typeface="+mj-lt"/>
              </a:rPr>
              <a:t> Pavillon Paul-G.-Desmarais, bureau 5109</a:t>
            </a:r>
          </a:p>
          <a:p>
            <a:pPr marL="712788" lvl="1" indent="0">
              <a:buNone/>
            </a:pPr>
            <a:r>
              <a:rPr lang="fr-CA" sz="2000" dirty="0">
                <a:solidFill>
                  <a:srgbClr val="0070C0"/>
                </a:solidFill>
                <a:latin typeface="+mj-lt"/>
              </a:rPr>
              <a:t> pierre-paul.rompre@umontreal.ca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D28A-08C4-4FCE-B356-0EDA5E542225}" type="slidenum">
              <a:rPr lang="fr-CA" smtClean="0"/>
              <a:pPr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687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600" y="634373"/>
            <a:ext cx="7200900" cy="706395"/>
          </a:xfrm>
        </p:spPr>
        <p:txBody>
          <a:bodyPr>
            <a:normAutofit/>
          </a:bodyPr>
          <a:lstStyle/>
          <a:p>
            <a:r>
              <a:rPr lang="fr-CA" sz="4000" dirty="0"/>
              <a:t>Qui fait quoi?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733463" y="1628800"/>
            <a:ext cx="7200900" cy="259228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z="2000" b="1" dirty="0">
                <a:latin typeface="+mj-lt"/>
              </a:rPr>
              <a:t>TGDE (</a:t>
            </a:r>
            <a:r>
              <a:rPr lang="fr-CA" sz="2000" b="1" dirty="0">
                <a:solidFill>
                  <a:srgbClr val="FF0000"/>
                </a:solidFill>
                <a:latin typeface="+mj-lt"/>
              </a:rPr>
              <a:t>Ginette </a:t>
            </a:r>
            <a:r>
              <a:rPr lang="fr-CA" sz="2000" b="1" dirty="0" err="1">
                <a:solidFill>
                  <a:srgbClr val="FF0000"/>
                </a:solidFill>
                <a:latin typeface="+mj-lt"/>
              </a:rPr>
              <a:t>Baguidy</a:t>
            </a:r>
            <a:r>
              <a:rPr lang="fr-CA" sz="2000" b="1" dirty="0">
                <a:latin typeface="+mj-lt"/>
              </a:rPr>
              <a:t>)</a:t>
            </a:r>
          </a:p>
          <a:p>
            <a:pPr lvl="1"/>
            <a:r>
              <a:rPr lang="fr-CA" sz="2000" dirty="0">
                <a:latin typeface="+mj-lt"/>
              </a:rPr>
              <a:t>Aspects techniques dossiers étudiants </a:t>
            </a:r>
          </a:p>
          <a:p>
            <a:pPr lvl="1"/>
            <a:r>
              <a:rPr lang="fr-CA" sz="2000" dirty="0">
                <a:latin typeface="+mj-lt"/>
              </a:rPr>
              <a:t>Inscription</a:t>
            </a:r>
          </a:p>
          <a:p>
            <a:pPr lvl="1"/>
            <a:r>
              <a:rPr lang="fr-CA" sz="2000" dirty="0">
                <a:latin typeface="+mj-lt"/>
              </a:rPr>
              <a:t>Admission</a:t>
            </a:r>
          </a:p>
          <a:p>
            <a:pPr lvl="1"/>
            <a:r>
              <a:rPr lang="fr-CA" sz="2000" dirty="0">
                <a:latin typeface="+mj-lt"/>
              </a:rPr>
              <a:t>Statut</a:t>
            </a:r>
          </a:p>
          <a:p>
            <a:pPr lvl="1"/>
            <a:r>
              <a:rPr lang="fr-CA" sz="2000" dirty="0">
                <a:latin typeface="+mj-lt"/>
              </a:rPr>
              <a:t>Dossier étudiant (relevé de notes, etc.)</a:t>
            </a:r>
          </a:p>
          <a:p>
            <a:pPr lvl="1"/>
            <a:r>
              <a:rPr lang="fr-CA" sz="2000" dirty="0">
                <a:latin typeface="+mj-lt"/>
              </a:rPr>
              <a:t>Formulaires (</a:t>
            </a:r>
            <a:r>
              <a:rPr lang="fr-CA" sz="2000" dirty="0">
                <a:hlinkClick r:id="rId2"/>
              </a:rPr>
              <a:t>http://neurosciences.umontreal.ca/</a:t>
            </a:r>
            <a:r>
              <a:rPr lang="fr-CA" sz="2000" dirty="0"/>
              <a:t>)</a:t>
            </a:r>
          </a:p>
          <a:p>
            <a:pPr lvl="1"/>
            <a:endParaRPr lang="fr-CA" sz="2000" dirty="0">
              <a:latin typeface="+mj-lt"/>
            </a:endParaRP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733463" y="4509120"/>
            <a:ext cx="7200900" cy="2018270"/>
          </a:xfrm>
        </p:spPr>
        <p:txBody>
          <a:bodyPr>
            <a:noAutofit/>
          </a:bodyPr>
          <a:lstStyle/>
          <a:p>
            <a:r>
              <a:rPr lang="fr-CA" sz="2000" b="1" dirty="0">
                <a:latin typeface="+mj-lt"/>
              </a:rPr>
              <a:t>Responsable du programme  (</a:t>
            </a:r>
            <a:r>
              <a:rPr lang="fr-CA" sz="2000" b="1" dirty="0">
                <a:solidFill>
                  <a:srgbClr val="FF0000"/>
                </a:solidFill>
                <a:latin typeface="+mj-lt"/>
              </a:rPr>
              <a:t>Pierre-Paul Rompré</a:t>
            </a:r>
            <a:r>
              <a:rPr lang="fr-CA" sz="2000" b="1" dirty="0">
                <a:latin typeface="+mj-lt"/>
              </a:rPr>
              <a:t>)</a:t>
            </a:r>
          </a:p>
          <a:p>
            <a:pPr lvl="1"/>
            <a:r>
              <a:rPr lang="fr-CA" sz="2000" dirty="0">
                <a:latin typeface="+mj-lt"/>
              </a:rPr>
              <a:t>Orientation des programmes d’études</a:t>
            </a:r>
          </a:p>
          <a:p>
            <a:pPr lvl="1"/>
            <a:r>
              <a:rPr lang="fr-CA" sz="2000" dirty="0">
                <a:latin typeface="+mj-lt"/>
              </a:rPr>
              <a:t>Choix de cours, stage en recherche (microprogramme)</a:t>
            </a:r>
          </a:p>
          <a:p>
            <a:pPr lvl="1"/>
            <a:r>
              <a:rPr lang="fr-CA" sz="2000" dirty="0">
                <a:latin typeface="+mj-lt"/>
              </a:rPr>
              <a:t>Approbations (modifications…jury…)</a:t>
            </a:r>
          </a:p>
          <a:p>
            <a:pPr lvl="1"/>
            <a:r>
              <a:rPr lang="fr-CA" sz="2000" dirty="0">
                <a:latin typeface="+mj-lt"/>
              </a:rPr>
              <a:t>Situations particulières…etc…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D28A-08C4-4FCE-B356-0EDA5E542225}" type="slidenum">
              <a:rPr lang="fr-CA" smtClean="0"/>
              <a:pPr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77661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oneTexte 57">
            <a:extLst>
              <a:ext uri="{FF2B5EF4-FFF2-40B4-BE49-F238E27FC236}">
                <a16:creationId xmlns:a16="http://schemas.microsoft.com/office/drawing/2014/main" id="{778F17CC-042A-EA4F-9F79-82946B30FD8E}"/>
              </a:ext>
            </a:extLst>
          </p:cNvPr>
          <p:cNvSpPr txBox="1"/>
          <p:nvPr/>
        </p:nvSpPr>
        <p:spPr>
          <a:xfrm>
            <a:off x="4107179" y="2659996"/>
            <a:ext cx="3913777" cy="276999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  <a:alpha val="22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fr-CA" sz="1200" dirty="0">
                <a:latin typeface="+mj-lt"/>
              </a:rPr>
              <a:t>Directeur de recherche</a:t>
            </a:r>
            <a:endParaRPr lang="fr-CA" sz="1200" dirty="0">
              <a:latin typeface="+mj-lt"/>
              <a:cs typeface="Times New Roman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202126" y="2994718"/>
            <a:ext cx="818831" cy="36933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A" dirty="0" err="1">
                <a:solidFill>
                  <a:schemeClr val="bg1"/>
                </a:solidFill>
                <a:latin typeface="+mj-lt"/>
              </a:rPr>
              <a:t>Ph.D</a:t>
            </a:r>
            <a:endParaRPr lang="fr-CA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116766" y="2994718"/>
            <a:ext cx="845104" cy="36933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A" dirty="0" err="1">
                <a:solidFill>
                  <a:schemeClr val="bg1"/>
                </a:solidFill>
                <a:latin typeface="+mj-lt"/>
              </a:rPr>
              <a:t>M.Sc</a:t>
            </a:r>
            <a:r>
              <a:rPr lang="fr-CA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743074" y="2856218"/>
            <a:ext cx="1345323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A" dirty="0">
                <a:solidFill>
                  <a:schemeClr val="bg1"/>
                </a:solidFill>
                <a:latin typeface="+mj-lt"/>
              </a:rPr>
              <a:t>Micro-</a:t>
            </a:r>
            <a:br>
              <a:rPr lang="fr-CA" dirty="0">
                <a:solidFill>
                  <a:schemeClr val="bg1"/>
                </a:solidFill>
                <a:latin typeface="+mj-lt"/>
              </a:rPr>
            </a:br>
            <a:r>
              <a:rPr lang="fr-CA" dirty="0">
                <a:solidFill>
                  <a:schemeClr val="bg1"/>
                </a:solidFill>
                <a:latin typeface="+mj-lt"/>
              </a:rPr>
              <a:t>programme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3400" y="650185"/>
            <a:ext cx="8229600" cy="710952"/>
          </a:xfrm>
        </p:spPr>
        <p:txBody>
          <a:bodyPr>
            <a:normAutofit/>
          </a:bodyPr>
          <a:lstStyle/>
          <a:p>
            <a:r>
              <a:rPr lang="fr-CA" sz="4000" dirty="0"/>
              <a:t>Cheminements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240539" y="4662909"/>
            <a:ext cx="25922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CA" dirty="0">
                <a:latin typeface="+mj-lt"/>
              </a:rPr>
              <a:t>Diplôme</a:t>
            </a:r>
          </a:p>
          <a:p>
            <a:pPr algn="ctr"/>
            <a:r>
              <a:rPr lang="fr-CA" dirty="0" err="1">
                <a:latin typeface="+mj-lt"/>
              </a:rPr>
              <a:t>M.Sc</a:t>
            </a:r>
            <a:r>
              <a:rPr lang="fr-CA" dirty="0">
                <a:latin typeface="+mj-lt"/>
              </a:rPr>
              <a:t>. en neurosciences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683568" y="4100448"/>
            <a:ext cx="143392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CA" dirty="0">
                <a:latin typeface="+mj-lt"/>
              </a:rPr>
              <a:t>Attestation </a:t>
            </a:r>
            <a:br>
              <a:rPr lang="fr-CA" dirty="0">
                <a:latin typeface="+mj-lt"/>
              </a:rPr>
            </a:br>
            <a:r>
              <a:rPr lang="fr-CA" dirty="0">
                <a:latin typeface="+mj-lt"/>
              </a:rPr>
              <a:t>d’études</a:t>
            </a:r>
          </a:p>
        </p:txBody>
      </p: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F6E82AE6-74BF-EE4B-9094-77FCFE55E7A4}"/>
              </a:ext>
            </a:extLst>
          </p:cNvPr>
          <p:cNvCxnSpPr>
            <a:cxnSpLocks/>
            <a:stCxn id="18" idx="2"/>
            <a:endCxn id="36" idx="0"/>
          </p:cNvCxnSpPr>
          <p:nvPr/>
        </p:nvCxnSpPr>
        <p:spPr>
          <a:xfrm flipH="1">
            <a:off x="1400529" y="3502549"/>
            <a:ext cx="15207" cy="597899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82112C46-D688-1F41-B516-E13E79099656}"/>
              </a:ext>
            </a:extLst>
          </p:cNvPr>
          <p:cNvCxnSpPr>
            <a:cxnSpLocks/>
          </p:cNvCxnSpPr>
          <p:nvPr/>
        </p:nvCxnSpPr>
        <p:spPr>
          <a:xfrm flipH="1">
            <a:off x="4539318" y="3364050"/>
            <a:ext cx="1" cy="1216684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>
            <a:extLst>
              <a:ext uri="{FF2B5EF4-FFF2-40B4-BE49-F238E27FC236}">
                <a16:creationId xmlns:a16="http://schemas.microsoft.com/office/drawing/2014/main" id="{5A063FC0-AB15-2E42-8324-8290810E6F43}"/>
              </a:ext>
            </a:extLst>
          </p:cNvPr>
          <p:cNvSpPr txBox="1"/>
          <p:nvPr/>
        </p:nvSpPr>
        <p:spPr>
          <a:xfrm>
            <a:off x="6300192" y="5520422"/>
            <a:ext cx="25922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CA" dirty="0">
                <a:latin typeface="+mj-lt"/>
              </a:rPr>
              <a:t>Diplôme</a:t>
            </a:r>
          </a:p>
          <a:p>
            <a:pPr algn="ctr"/>
            <a:r>
              <a:rPr lang="fr-CA" dirty="0" err="1">
                <a:latin typeface="+mj-lt"/>
              </a:rPr>
              <a:t>Ph.D</a:t>
            </a:r>
            <a:r>
              <a:rPr lang="fr-CA" dirty="0">
                <a:latin typeface="+mj-lt"/>
              </a:rPr>
              <a:t>. en neurosciences</a:t>
            </a:r>
          </a:p>
        </p:txBody>
      </p: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2F623053-C33E-1C4A-B3D0-215BF5CD7C23}"/>
              </a:ext>
            </a:extLst>
          </p:cNvPr>
          <p:cNvCxnSpPr>
            <a:cxnSpLocks/>
          </p:cNvCxnSpPr>
          <p:nvPr/>
        </p:nvCxnSpPr>
        <p:spPr>
          <a:xfrm flipH="1">
            <a:off x="7596336" y="3364050"/>
            <a:ext cx="30411" cy="2014683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19FD9D0-F97B-644B-8302-CD35594B106C}"/>
              </a:ext>
            </a:extLst>
          </p:cNvPr>
          <p:cNvGrpSpPr/>
          <p:nvPr/>
        </p:nvGrpSpPr>
        <p:grpSpPr>
          <a:xfrm>
            <a:off x="251520" y="3058200"/>
            <a:ext cx="8378366" cy="3681427"/>
            <a:chOff x="251520" y="3058200"/>
            <a:chExt cx="8378366" cy="3681427"/>
          </a:xfrm>
        </p:grpSpPr>
        <p:sp>
          <p:nvSpPr>
            <p:cNvPr id="3" name="ZoneTexte 2"/>
            <p:cNvSpPr txBox="1"/>
            <p:nvPr/>
          </p:nvSpPr>
          <p:spPr>
            <a:xfrm>
              <a:off x="251520" y="6093296"/>
              <a:ext cx="83783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>
                  <a:latin typeface="+mj-lt"/>
                </a:rPr>
                <a:t>*</a:t>
              </a:r>
              <a:r>
                <a:rPr lang="fr-FR" sz="1200" dirty="0">
                  <a:latin typeface="+mj-lt"/>
                </a:rPr>
                <a:t>pour être éligible à une </a:t>
              </a:r>
              <a:r>
                <a:rPr lang="fr-FR" sz="1200" b="1" dirty="0">
                  <a:latin typeface="+mj-lt"/>
                </a:rPr>
                <a:t>bourse de passage accéléré </a:t>
              </a:r>
              <a:r>
                <a:rPr lang="fr-FR" sz="1200" dirty="0">
                  <a:latin typeface="+mj-lt"/>
                </a:rPr>
                <a:t>de la ESP-UdeM (</a:t>
              </a:r>
              <a:r>
                <a:rPr lang="fr-FR" sz="1200" dirty="0">
                  <a:solidFill>
                    <a:srgbClr val="FF0000"/>
                  </a:solidFill>
                  <a:latin typeface="+mj-lt"/>
                </a:rPr>
                <a:t>Bourse A, 7K$, renouvelable 1 fois</a:t>
              </a:r>
              <a:r>
                <a:rPr lang="fr-FR" sz="1200" dirty="0">
                  <a:latin typeface="+mj-lt"/>
                </a:rPr>
                <a:t>), il faut avoir un très bon dossier académique et faire la demande de passage accéléré avant la fin du </a:t>
              </a:r>
              <a:r>
                <a:rPr lang="fr-FR" sz="1200" b="1" dirty="0">
                  <a:latin typeface="+mj-lt"/>
                </a:rPr>
                <a:t>3</a:t>
              </a:r>
              <a:r>
                <a:rPr lang="fr-FR" sz="1200" b="1" baseline="30000" dirty="0">
                  <a:latin typeface="+mj-lt"/>
                </a:rPr>
                <a:t>e</a:t>
              </a:r>
              <a:r>
                <a:rPr lang="fr-FR" sz="1200" b="1" dirty="0">
                  <a:latin typeface="+mj-lt"/>
                </a:rPr>
                <a:t> trimestre.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2C1E7EAD-812B-844C-A1FC-54E33F9B6016}"/>
                </a:ext>
              </a:extLst>
            </p:cNvPr>
            <p:cNvGrpSpPr/>
            <p:nvPr/>
          </p:nvGrpSpPr>
          <p:grpSpPr>
            <a:xfrm>
              <a:off x="2244010" y="3058200"/>
              <a:ext cx="5418891" cy="1698880"/>
              <a:chOff x="2244010" y="3058200"/>
              <a:chExt cx="5418891" cy="1698880"/>
            </a:xfrm>
          </p:grpSpPr>
          <p:sp>
            <p:nvSpPr>
              <p:cNvPr id="15" name="ZoneTexte 14"/>
              <p:cNvSpPr txBox="1"/>
              <p:nvPr/>
            </p:nvSpPr>
            <p:spPr>
              <a:xfrm>
                <a:off x="5057527" y="3372085"/>
                <a:ext cx="2605374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CA" sz="1200" b="1" dirty="0">
                    <a:latin typeface="+mj-lt"/>
                  </a:rPr>
                  <a:t>Passage accéléré (3-5 trimestres)</a:t>
                </a:r>
              </a:p>
              <a:p>
                <a:pPr marL="7938"/>
                <a:r>
                  <a:rPr lang="fr-CA" sz="1200" dirty="0">
                    <a:latin typeface="+mj-lt"/>
                  </a:rPr>
                  <a:t>-Moyenne </a:t>
                </a:r>
                <a:r>
                  <a:rPr lang="fr-CA" sz="1200" dirty="0">
                    <a:latin typeface="+mj-lt"/>
                    <a:cs typeface="Times New Roman"/>
                  </a:rPr>
                  <a:t>≥ 3,6*</a:t>
                </a:r>
              </a:p>
              <a:p>
                <a:pPr marL="7938"/>
                <a:r>
                  <a:rPr lang="fr-CA" sz="1200" dirty="0">
                    <a:latin typeface="+mj-lt"/>
                    <a:cs typeface="Times New Roman"/>
                  </a:rPr>
                  <a:t>-Appui du comité de parrainage</a:t>
                </a:r>
              </a:p>
              <a:p>
                <a:pPr marL="7938"/>
                <a:r>
                  <a:rPr lang="fr-CA" sz="1200" dirty="0">
                    <a:latin typeface="+mj-lt"/>
                    <a:cs typeface="Times New Roman"/>
                  </a:rPr>
                  <a:t> -Progression du projet (15-20 pages)</a:t>
                </a:r>
              </a:p>
              <a:p>
                <a:pPr marL="7938"/>
                <a:r>
                  <a:rPr lang="fr-CA" sz="1200" dirty="0">
                    <a:latin typeface="+mj-lt"/>
                    <a:cs typeface="Times New Roman"/>
                  </a:rPr>
                  <a:t>      jugée acceptable pour un passage</a:t>
                </a:r>
              </a:p>
              <a:p>
                <a:pPr marL="7938"/>
                <a:r>
                  <a:rPr lang="fr-CA" sz="1200" dirty="0">
                    <a:latin typeface="+mj-lt"/>
                    <a:cs typeface="Times New Roman"/>
                  </a:rPr>
                  <a:t>      au </a:t>
                </a:r>
                <a:r>
                  <a:rPr lang="fr-CA" sz="1200" dirty="0" err="1">
                    <a:latin typeface="+mj-lt"/>
                    <a:cs typeface="Times New Roman"/>
                  </a:rPr>
                  <a:t>Ph.D</a:t>
                </a:r>
                <a:r>
                  <a:rPr lang="fr-CA" sz="1200" dirty="0">
                    <a:latin typeface="+mj-lt"/>
                    <a:cs typeface="Times New Roman"/>
                  </a:rPr>
                  <a:t> (décision du vice-doyen)	</a:t>
                </a:r>
                <a:endParaRPr lang="fr-CA" sz="1200" dirty="0">
                  <a:latin typeface="+mj-lt"/>
                </a:endParaRPr>
              </a:p>
            </p:txBody>
          </p:sp>
          <p:sp>
            <p:nvSpPr>
              <p:cNvPr id="25" name="ZoneTexte 24"/>
              <p:cNvSpPr txBox="1"/>
              <p:nvPr/>
            </p:nvSpPr>
            <p:spPr>
              <a:xfrm>
                <a:off x="2262867" y="3391065"/>
                <a:ext cx="164987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A" sz="1200" dirty="0">
                    <a:latin typeface="+mj-lt"/>
                  </a:rPr>
                  <a:t>6 </a:t>
                </a:r>
                <a:r>
                  <a:rPr lang="fr-CA" sz="1200" dirty="0" err="1">
                    <a:latin typeface="+mj-lt"/>
                  </a:rPr>
                  <a:t>cr</a:t>
                </a:r>
                <a:r>
                  <a:rPr lang="fr-CA" sz="1200" dirty="0">
                    <a:latin typeface="+mj-lt"/>
                  </a:rPr>
                  <a:t>. cours + 3 </a:t>
                </a:r>
                <a:r>
                  <a:rPr lang="fr-CA" sz="1200" dirty="0" err="1">
                    <a:latin typeface="+mj-lt"/>
                  </a:rPr>
                  <a:t>cr</a:t>
                </a:r>
                <a:r>
                  <a:rPr lang="fr-CA" sz="1200" dirty="0">
                    <a:latin typeface="+mj-lt"/>
                  </a:rPr>
                  <a:t>. stage</a:t>
                </a:r>
              </a:p>
              <a:p>
                <a:r>
                  <a:rPr lang="fr-CA" sz="1200" dirty="0">
                    <a:latin typeface="+mj-lt"/>
                  </a:rPr>
                  <a:t>Moyenne </a:t>
                </a:r>
                <a:r>
                  <a:rPr lang="fr-CA" sz="1200" dirty="0">
                    <a:latin typeface="+mj-lt"/>
                    <a:cs typeface="Times New Roman"/>
                  </a:rPr>
                  <a:t>≥ 3,0</a:t>
                </a:r>
              </a:p>
              <a:p>
                <a:r>
                  <a:rPr lang="fr-CA" sz="1200" dirty="0">
                    <a:latin typeface="+mj-lt"/>
                    <a:cs typeface="Times New Roman"/>
                  </a:rPr>
                  <a:t>Directeur de recherche</a:t>
                </a:r>
                <a:endParaRPr lang="fr-CA" sz="1200" dirty="0">
                  <a:latin typeface="+mj-lt"/>
                </a:endParaRPr>
              </a:p>
            </p:txBody>
          </p:sp>
          <p:sp>
            <p:nvSpPr>
              <p:cNvPr id="34" name="Flèche droite rayée 33">
                <a:extLst>
                  <a:ext uri="{FF2B5EF4-FFF2-40B4-BE49-F238E27FC236}">
                    <a16:creationId xmlns:a16="http://schemas.microsoft.com/office/drawing/2014/main" id="{8647175F-F348-C240-817A-9C538259966F}"/>
                  </a:ext>
                </a:extLst>
              </p:cNvPr>
              <p:cNvSpPr/>
              <p:nvPr/>
            </p:nvSpPr>
            <p:spPr>
              <a:xfrm>
                <a:off x="2244010" y="3058200"/>
                <a:ext cx="1717143" cy="288032"/>
              </a:xfrm>
              <a:prstGeom prst="stripedRightArrow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2" name="Flèche droite rayée 51">
                <a:extLst>
                  <a:ext uri="{FF2B5EF4-FFF2-40B4-BE49-F238E27FC236}">
                    <a16:creationId xmlns:a16="http://schemas.microsoft.com/office/drawing/2014/main" id="{B6F4278D-12CA-184E-BB49-888DEBFA8527}"/>
                  </a:ext>
                </a:extLst>
              </p:cNvPr>
              <p:cNvSpPr/>
              <p:nvPr/>
            </p:nvSpPr>
            <p:spPr>
              <a:xfrm>
                <a:off x="5273096" y="3058200"/>
                <a:ext cx="1717143" cy="288032"/>
              </a:xfrm>
              <a:prstGeom prst="stripedRightArrow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2B316FD-9941-3F4D-8459-E20449D5EAF6}"/>
              </a:ext>
            </a:extLst>
          </p:cNvPr>
          <p:cNvGrpSpPr/>
          <p:nvPr/>
        </p:nvGrpSpPr>
        <p:grpSpPr>
          <a:xfrm>
            <a:off x="1540791" y="1349790"/>
            <a:ext cx="7089095" cy="1644927"/>
            <a:chOff x="1540791" y="1349790"/>
            <a:chExt cx="7089095" cy="1644927"/>
          </a:xfrm>
        </p:grpSpPr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D09AED79-CCAE-A346-A395-472E0ECC19A1}"/>
                </a:ext>
              </a:extLst>
            </p:cNvPr>
            <p:cNvSpPr txBox="1"/>
            <p:nvPr/>
          </p:nvSpPr>
          <p:spPr>
            <a:xfrm>
              <a:off x="6541654" y="1349871"/>
              <a:ext cx="208823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CA" dirty="0" err="1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M.Sc</a:t>
              </a:r>
              <a:r>
                <a:rPr lang="fr-CA" dirty="0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.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C8607845-980E-F14E-ADDA-1B644A564BC2}"/>
                </a:ext>
              </a:extLst>
            </p:cNvPr>
            <p:cNvGrpSpPr/>
            <p:nvPr/>
          </p:nvGrpSpPr>
          <p:grpSpPr>
            <a:xfrm>
              <a:off x="1540791" y="1349790"/>
              <a:ext cx="6646622" cy="1644927"/>
              <a:chOff x="1540791" y="1349790"/>
              <a:chExt cx="6646622" cy="1644927"/>
            </a:xfrm>
          </p:grpSpPr>
          <p:sp>
            <p:nvSpPr>
              <p:cNvPr id="5" name="ZoneTexte 4"/>
              <p:cNvSpPr txBox="1"/>
              <p:nvPr/>
            </p:nvSpPr>
            <p:spPr>
              <a:xfrm>
                <a:off x="3495202" y="1349790"/>
                <a:ext cx="2088232" cy="80021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CA" dirty="0" err="1">
                    <a:solidFill>
                      <a:schemeClr val="bg2">
                        <a:lumMod val="50000"/>
                      </a:schemeClr>
                    </a:solidFill>
                    <a:latin typeface="+mj-lt"/>
                  </a:rPr>
                  <a:t>B.Sc</a:t>
                </a:r>
                <a:r>
                  <a:rPr lang="fr-CA" dirty="0">
                    <a:solidFill>
                      <a:schemeClr val="bg2">
                        <a:lumMod val="50000"/>
                      </a:schemeClr>
                    </a:solidFill>
                    <a:latin typeface="+mj-lt"/>
                  </a:rPr>
                  <a:t>. </a:t>
                </a:r>
              </a:p>
              <a:p>
                <a:pPr algn="ctr"/>
                <a:r>
                  <a:rPr lang="fr-CA" sz="1400" dirty="0">
                    <a:solidFill>
                      <a:schemeClr val="bg2">
                        <a:lumMod val="50000"/>
                      </a:schemeClr>
                    </a:solidFill>
                    <a:latin typeface="+mj-lt"/>
                  </a:rPr>
                  <a:t>(ou diplôme jugé équivalent)</a:t>
                </a:r>
              </a:p>
            </p:txBody>
          </p:sp>
          <p:cxnSp>
            <p:nvCxnSpPr>
              <p:cNvPr id="9" name="Connecteur droit avec flèche 8"/>
              <p:cNvCxnSpPr>
                <a:cxnSpLocks/>
                <a:stCxn id="5" idx="2"/>
              </p:cNvCxnSpPr>
              <p:nvPr/>
            </p:nvCxnSpPr>
            <p:spPr>
              <a:xfrm flipH="1">
                <a:off x="1540791" y="2150009"/>
                <a:ext cx="2998527" cy="646331"/>
              </a:xfrm>
              <a:prstGeom prst="straightConnector1">
                <a:avLst/>
              </a:prstGeom>
              <a:ln w="28575">
                <a:solidFill>
                  <a:schemeClr val="bg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avec flèche 31">
                <a:extLst>
                  <a:ext uri="{FF2B5EF4-FFF2-40B4-BE49-F238E27FC236}">
                    <a16:creationId xmlns:a16="http://schemas.microsoft.com/office/drawing/2014/main" id="{8AF34487-C318-E04D-B99A-0E6CB7C9ED2E}"/>
                  </a:ext>
                </a:extLst>
              </p:cNvPr>
              <p:cNvCxnSpPr>
                <a:cxnSpLocks/>
                <a:stCxn id="5" idx="2"/>
              </p:cNvCxnSpPr>
              <p:nvPr/>
            </p:nvCxnSpPr>
            <p:spPr>
              <a:xfrm>
                <a:off x="4539318" y="2150009"/>
                <a:ext cx="0" cy="786795"/>
              </a:xfrm>
              <a:prstGeom prst="straightConnector1">
                <a:avLst/>
              </a:prstGeom>
              <a:ln w="28575">
                <a:solidFill>
                  <a:schemeClr val="bg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avec flèche 32">
                <a:extLst>
                  <a:ext uri="{FF2B5EF4-FFF2-40B4-BE49-F238E27FC236}">
                    <a16:creationId xmlns:a16="http://schemas.microsoft.com/office/drawing/2014/main" id="{5626431A-F755-DB40-BEE1-6E669130D5E3}"/>
                  </a:ext>
                </a:extLst>
              </p:cNvPr>
              <p:cNvCxnSpPr>
                <a:cxnSpLocks/>
                <a:stCxn id="5" idx="2"/>
              </p:cNvCxnSpPr>
              <p:nvPr/>
            </p:nvCxnSpPr>
            <p:spPr>
              <a:xfrm>
                <a:off x="4539318" y="2150009"/>
                <a:ext cx="2894157" cy="786795"/>
              </a:xfrm>
              <a:prstGeom prst="straightConnector1">
                <a:avLst/>
              </a:prstGeom>
              <a:ln w="28575">
                <a:solidFill>
                  <a:schemeClr val="bg2">
                    <a:lumMod val="75000"/>
                  </a:schemeClr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necteur droit avec flèche 53">
                <a:extLst>
                  <a:ext uri="{FF2B5EF4-FFF2-40B4-BE49-F238E27FC236}">
                    <a16:creationId xmlns:a16="http://schemas.microsoft.com/office/drawing/2014/main" id="{896F743A-11B9-0742-88E7-B26A8697842A}"/>
                  </a:ext>
                </a:extLst>
              </p:cNvPr>
              <p:cNvCxnSpPr>
                <a:cxnSpLocks/>
                <a:stCxn id="53" idx="2"/>
              </p:cNvCxnSpPr>
              <p:nvPr/>
            </p:nvCxnSpPr>
            <p:spPr>
              <a:xfrm>
                <a:off x="7585770" y="1719203"/>
                <a:ext cx="15477" cy="1275514"/>
              </a:xfrm>
              <a:prstGeom prst="straightConnector1">
                <a:avLst/>
              </a:prstGeom>
              <a:ln w="28575">
                <a:solidFill>
                  <a:schemeClr val="bg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ZoneTexte 25"/>
              <p:cNvSpPr txBox="1"/>
              <p:nvPr/>
            </p:nvSpPr>
            <p:spPr>
              <a:xfrm>
                <a:off x="7066080" y="2086406"/>
                <a:ext cx="11213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A" sz="1200" dirty="0">
                    <a:latin typeface="+mj-lt"/>
                  </a:rPr>
                  <a:t>Moyenne </a:t>
                </a:r>
                <a:r>
                  <a:rPr lang="fr-CA" sz="1200" dirty="0">
                    <a:latin typeface="+mj-lt"/>
                    <a:cs typeface="Times New Roman"/>
                  </a:rPr>
                  <a:t>≥ 3,3</a:t>
                </a:r>
              </a:p>
            </p:txBody>
          </p:sp>
          <p:sp>
            <p:nvSpPr>
              <p:cNvPr id="21" name="ZoneTexte 20"/>
              <p:cNvSpPr txBox="1"/>
              <p:nvPr/>
            </p:nvSpPr>
            <p:spPr>
              <a:xfrm>
                <a:off x="3995936" y="2276872"/>
                <a:ext cx="11213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A" sz="1200" dirty="0">
                    <a:latin typeface="+mj-lt"/>
                  </a:rPr>
                  <a:t>Moyenne </a:t>
                </a:r>
                <a:r>
                  <a:rPr lang="fr-CA" sz="1200" dirty="0">
                    <a:latin typeface="+mj-lt"/>
                    <a:cs typeface="Times New Roman"/>
                  </a:rPr>
                  <a:t>≥ 3,0</a:t>
                </a:r>
              </a:p>
            </p:txBody>
          </p:sp>
          <p:sp>
            <p:nvSpPr>
              <p:cNvPr id="22" name="ZoneTexte 21"/>
              <p:cNvSpPr txBox="1"/>
              <p:nvPr/>
            </p:nvSpPr>
            <p:spPr>
              <a:xfrm>
                <a:off x="5292080" y="2276872"/>
                <a:ext cx="11213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A" sz="1200" dirty="0">
                    <a:latin typeface="+mj-lt"/>
                  </a:rPr>
                  <a:t>Moyenne </a:t>
                </a:r>
                <a:r>
                  <a:rPr lang="fr-CA" sz="1200" dirty="0">
                    <a:latin typeface="+mj-lt"/>
                    <a:cs typeface="Times New Roman"/>
                  </a:rPr>
                  <a:t>≥ 4,0</a:t>
                </a:r>
              </a:p>
            </p:txBody>
          </p:sp>
          <p:sp>
            <p:nvSpPr>
              <p:cNvPr id="23" name="ZoneTexte 22"/>
              <p:cNvSpPr txBox="1"/>
              <p:nvPr/>
            </p:nvSpPr>
            <p:spPr>
              <a:xfrm>
                <a:off x="2558230" y="2276872"/>
                <a:ext cx="11496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A" sz="1200" dirty="0">
                    <a:latin typeface="+mj-lt"/>
                  </a:rPr>
                  <a:t>Moyenne </a:t>
                </a:r>
                <a:r>
                  <a:rPr lang="fr-CA" sz="1200" dirty="0">
                    <a:latin typeface="+mj-lt"/>
                    <a:cs typeface="Times New Roman"/>
                  </a:rPr>
                  <a:t>≥ 3,0</a:t>
                </a:r>
              </a:p>
            </p:txBody>
          </p:sp>
        </p:grpSp>
      </p:grpSp>
      <p:sp>
        <p:nvSpPr>
          <p:cNvPr id="28" name="Espace réservé du numéro de diapositive 6">
            <a:extLst>
              <a:ext uri="{FF2B5EF4-FFF2-40B4-BE49-F238E27FC236}">
                <a16:creationId xmlns:a16="http://schemas.microsoft.com/office/drawing/2014/main" id="{98FF1C2E-5BC4-C44D-9357-4A23A90B6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5382D28A-08C4-4FCE-B356-0EDA5E542225}" type="slidenum">
              <a:rPr lang="fr-CA" smtClean="0"/>
              <a:pPr/>
              <a:t>4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8337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052736"/>
          </a:xfrm>
        </p:spPr>
        <p:txBody>
          <a:bodyPr>
            <a:normAutofit fontScale="90000"/>
          </a:bodyPr>
          <a:lstStyle/>
          <a:p>
            <a:pPr algn="ctr"/>
            <a:r>
              <a:rPr lang="fr-CA" sz="4000" dirty="0"/>
              <a:t>Structure du </a:t>
            </a:r>
            <a:r>
              <a:rPr lang="fr-CA" sz="4000" u="sng" dirty="0"/>
              <a:t>microprogramme</a:t>
            </a:r>
            <a:br>
              <a:rPr lang="fr-CA" sz="4000" dirty="0"/>
            </a:br>
            <a:r>
              <a:rPr lang="fr-CA" sz="2700" dirty="0">
                <a:solidFill>
                  <a:schemeClr val="tx1"/>
                </a:solidFill>
              </a:rPr>
              <a:t> (18 crédits)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73724" y="1775966"/>
            <a:ext cx="8352928" cy="1368152"/>
          </a:xfrm>
          <a:solidFill>
            <a:schemeClr val="bg2"/>
          </a:solidFill>
        </p:spPr>
        <p:txBody>
          <a:bodyPr vert="horz">
            <a:noAutofit/>
          </a:bodyPr>
          <a:lstStyle/>
          <a:p>
            <a:r>
              <a:rPr lang="fr-CA" sz="1500" dirty="0">
                <a:latin typeface="+mj-lt"/>
              </a:rPr>
              <a:t>NSC 6011  	Stage exploratoire en neurosciences 1 (135h)			3 crédits</a:t>
            </a:r>
          </a:p>
          <a:p>
            <a:r>
              <a:rPr lang="fr-CA" sz="1500" dirty="0">
                <a:latin typeface="+mj-lt"/>
              </a:rPr>
              <a:t>NSC 6012  	Stage exploratoire en neurosciences 2 (135h) 			3 crédits</a:t>
            </a:r>
          </a:p>
          <a:p>
            <a:r>
              <a:rPr lang="fr-CA" sz="1500" dirty="0">
                <a:latin typeface="+mj-lt"/>
              </a:rPr>
              <a:t>NSC 6013  	Stage exploratoire en neurosciences 3 (135h) 			3 crédits</a:t>
            </a:r>
          </a:p>
          <a:p>
            <a:r>
              <a:rPr lang="fr-CA" sz="1500" dirty="0">
                <a:latin typeface="+mj-lt"/>
              </a:rPr>
              <a:t>NSC 6002  	Stage en neurosciences 2 (270h)				6 crédits</a:t>
            </a:r>
          </a:p>
          <a:p>
            <a:r>
              <a:rPr lang="fr-CA" sz="1500" dirty="0">
                <a:latin typeface="+mj-lt"/>
              </a:rPr>
              <a:t>NSC 6003  	Stage en neurosciences 3 (405h)				9 crédits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993312" y="6093296"/>
            <a:ext cx="7488832" cy="497783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A" sz="1500" dirty="0">
                <a:latin typeface="+mj-lt"/>
              </a:rPr>
              <a:t>Cours de tutorat pour les cours: NSC 6030T, NSC 6060T et NSC 6070T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D28A-08C4-4FCE-B356-0EDA5E542225}" type="slidenum">
              <a:rPr lang="fr-CA" smtClean="0"/>
              <a:pPr/>
              <a:t>5</a:t>
            </a:fld>
            <a:endParaRPr lang="fr-CA" dirty="0"/>
          </a:p>
        </p:txBody>
      </p:sp>
      <p:sp>
        <p:nvSpPr>
          <p:cNvPr id="9" name="ZoneTexte 8"/>
          <p:cNvSpPr txBox="1"/>
          <p:nvPr/>
        </p:nvSpPr>
        <p:spPr>
          <a:xfrm>
            <a:off x="552012" y="1370181"/>
            <a:ext cx="6868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 dirty="0">
                <a:latin typeface="+mj-lt"/>
              </a:rPr>
              <a:t>Bloc de </a:t>
            </a:r>
            <a:r>
              <a:rPr lang="fr-CA" b="1" u="sng" dirty="0">
                <a:latin typeface="+mj-lt"/>
              </a:rPr>
              <a:t>stages en recherche</a:t>
            </a:r>
            <a:r>
              <a:rPr lang="fr-CA" b="1" dirty="0">
                <a:latin typeface="+mj-lt"/>
              </a:rPr>
              <a:t> (9 crédits)  Trimestre automne, hiver, été</a:t>
            </a:r>
          </a:p>
        </p:txBody>
      </p:sp>
      <p:sp>
        <p:nvSpPr>
          <p:cNvPr id="12" name="ZoneTexte 4">
            <a:extLst>
              <a:ext uri="{FF2B5EF4-FFF2-40B4-BE49-F238E27FC236}">
                <a16:creationId xmlns:a16="http://schemas.microsoft.com/office/drawing/2014/main" id="{D69D6173-1559-6146-A5CA-FF2FC7996AD0}"/>
              </a:ext>
            </a:extLst>
          </p:cNvPr>
          <p:cNvSpPr txBox="1"/>
          <p:nvPr/>
        </p:nvSpPr>
        <p:spPr>
          <a:xfrm>
            <a:off x="561264" y="3347700"/>
            <a:ext cx="3357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 dirty="0">
                <a:latin typeface="+mj-lt"/>
              </a:rPr>
              <a:t>Bloc de cours </a:t>
            </a:r>
            <a:r>
              <a:rPr lang="fr-CA" b="1" u="sng" dirty="0">
                <a:latin typeface="+mj-lt"/>
              </a:rPr>
              <a:t>à option</a:t>
            </a:r>
            <a:r>
              <a:rPr lang="fr-CA" b="1" dirty="0">
                <a:latin typeface="+mj-lt"/>
              </a:rPr>
              <a:t>  (9 crédits)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073618-647E-3606-D351-04CA77B07049}"/>
              </a:ext>
            </a:extLst>
          </p:cNvPr>
          <p:cNvSpPr/>
          <p:nvPr/>
        </p:nvSpPr>
        <p:spPr>
          <a:xfrm>
            <a:off x="557808" y="3734375"/>
            <a:ext cx="8352928" cy="23917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>
            <a:normAutofit fontScale="92500" lnSpcReduction="20000"/>
          </a:bodyPr>
          <a:lstStyle/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NSC 6035  	Neurogénétique: Bases et développements 		(A23)	3 crédits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NSC 6051   	Neurosciences des systèmes 			(A23)	3 crédits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NSC 6060  	Neurophysiologie cellulaire			(A23)	3 crédits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PHL 6031   	Neuropharmacologie 				(A23)	3 crédits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NSC 6084	Neurosciences computationnelles			(A23)	3 crédits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NSC 6030  	Développement et homéostasie neuronale et gliale 	(A23)	3 crédits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endParaRPr lang="fr-CA" sz="15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endParaRPr lang="fr-CA" sz="1500" dirty="0">
              <a:latin typeface="+mj-lt"/>
            </a:endParaRP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NSC 6061   	Aspect moléculaire des neuropathologies		(H24)	3 crédits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NSC 6070  	Neurophysiologie fonctionnelle 			(H24)	3 crédits</a:t>
            </a:r>
          </a:p>
        </p:txBody>
      </p:sp>
    </p:spTree>
    <p:extLst>
      <p:ext uri="{BB962C8B-B14F-4D97-AF65-F5344CB8AC3E}">
        <p14:creationId xmlns:p14="http://schemas.microsoft.com/office/powerpoint/2010/main" val="4127169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052736"/>
          </a:xfrm>
        </p:spPr>
        <p:txBody>
          <a:bodyPr>
            <a:normAutofit/>
          </a:bodyPr>
          <a:lstStyle/>
          <a:p>
            <a:pPr algn="ctr"/>
            <a:r>
              <a:rPr lang="fr-CA" sz="3600" dirty="0"/>
              <a:t>Structure du programme de </a:t>
            </a:r>
            <a:r>
              <a:rPr lang="fr-CA" sz="3600" u="sng" dirty="0" err="1"/>
              <a:t>MSc</a:t>
            </a:r>
            <a:br>
              <a:rPr lang="fr-CA" sz="2200" dirty="0"/>
            </a:br>
            <a:r>
              <a:rPr lang="fr-CA" sz="2400" dirty="0">
                <a:solidFill>
                  <a:schemeClr val="tx1"/>
                </a:solidFill>
              </a:rPr>
              <a:t>(45 crédits)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9552" y="1686421"/>
            <a:ext cx="8352928" cy="1445255"/>
          </a:xfrm>
          <a:solidFill>
            <a:schemeClr val="bg2"/>
          </a:solidFill>
        </p:spPr>
        <p:txBody>
          <a:bodyPr vert="horz">
            <a:normAutofit/>
          </a:bodyPr>
          <a:lstStyle/>
          <a:p>
            <a:r>
              <a:rPr lang="fr-CA" sz="1500" dirty="0">
                <a:latin typeface="+mj-lt"/>
              </a:rPr>
              <a:t>MMD 6005R	Éthique et recherche en santé	 		(H24) 	1 crédit</a:t>
            </a:r>
          </a:p>
          <a:p>
            <a:r>
              <a:rPr lang="fr-CA" sz="1500" dirty="0">
                <a:latin typeface="+mj-lt"/>
              </a:rPr>
              <a:t>NSC 6020	Communication scientifique avancée		(H24)	1 crédit</a:t>
            </a:r>
          </a:p>
          <a:p>
            <a:r>
              <a:rPr lang="fr-CA" sz="1500" dirty="0">
                <a:latin typeface="+mj-lt"/>
              </a:rPr>
              <a:t>NSC 6044	Colloque en neurosciences 1		        	(A23/H24)	2 crédits</a:t>
            </a:r>
          </a:p>
          <a:p>
            <a:r>
              <a:rPr lang="fr-CA" sz="1500" dirty="0">
                <a:latin typeface="+mj-lt"/>
              </a:rPr>
              <a:t>NSC 6045	Colloque en neurosciences 2		          	(A23/H24)	2 crédits</a:t>
            </a:r>
          </a:p>
          <a:p>
            <a:r>
              <a:rPr lang="fr-CA" sz="1500" i="1" dirty="0">
                <a:latin typeface="+mj-lt"/>
              </a:rPr>
              <a:t>NSC 6906	Recherche et mémoire 					33 crédits</a:t>
            </a:r>
          </a:p>
          <a:p>
            <a:endParaRPr lang="fr-CA" sz="1500" dirty="0">
              <a:latin typeface="+mj-lt"/>
            </a:endParaRPr>
          </a:p>
          <a:p>
            <a:endParaRPr lang="fr-CA" sz="1500" dirty="0">
              <a:latin typeface="+mj-lt"/>
            </a:endParaRPr>
          </a:p>
          <a:p>
            <a:endParaRPr lang="fr-CA" sz="1500" dirty="0">
              <a:latin typeface="+mj-lt"/>
            </a:endParaRPr>
          </a:p>
          <a:p>
            <a:endParaRPr lang="fr-CA" sz="1500" dirty="0">
              <a:latin typeface="+mj-lt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D28A-08C4-4FCE-B356-0EDA5E542225}" type="slidenum">
              <a:rPr lang="fr-CA" smtClean="0"/>
              <a:pPr/>
              <a:t>6</a:t>
            </a:fld>
            <a:endParaRPr lang="fr-CA"/>
          </a:p>
        </p:txBody>
      </p:sp>
      <p:sp>
        <p:nvSpPr>
          <p:cNvPr id="4" name="Rectangle 3"/>
          <p:cNvSpPr/>
          <p:nvPr/>
        </p:nvSpPr>
        <p:spPr>
          <a:xfrm>
            <a:off x="557808" y="3734375"/>
            <a:ext cx="8352928" cy="23917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>
            <a:normAutofit fontScale="92500" lnSpcReduction="20000"/>
          </a:bodyPr>
          <a:lstStyle/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NSC 6035  	Neurogénétique: Bases et développements 		(A23)	3 crédits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NSC 6051   	Neurosciences des systèmes 			(A23)	3 crédits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NSC 6060  	Neurophysiologie cellulaire			(A23)	3 crédits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PHL 6031   	Neuropharmacologie 				(A23)	3 crédits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NSC 6084	Neurosciences computationnelles			(A23)	3 crédits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NSC 6030  	Développement et homéostasie neuronale et gliale 	(A23)	3 crédits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endParaRPr lang="fr-CA" sz="15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endParaRPr lang="fr-CA" sz="1500" dirty="0">
              <a:latin typeface="+mj-lt"/>
            </a:endParaRP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NSC 6061   	Aspect moléculaire des neuropathologies		(H24)	3 crédits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NSC 6070  	Neurophysiologie fonctionnelle 			(H24)	3 crédits</a:t>
            </a:r>
          </a:p>
        </p:txBody>
      </p:sp>
      <p:sp>
        <p:nvSpPr>
          <p:cNvPr id="12" name="ZoneTexte 4">
            <a:extLst>
              <a:ext uri="{FF2B5EF4-FFF2-40B4-BE49-F238E27FC236}">
                <a16:creationId xmlns:a16="http://schemas.microsoft.com/office/drawing/2014/main" id="{263B9A07-D566-E849-BEB9-A406869FC687}"/>
              </a:ext>
            </a:extLst>
          </p:cNvPr>
          <p:cNvSpPr txBox="1"/>
          <p:nvPr/>
        </p:nvSpPr>
        <p:spPr>
          <a:xfrm>
            <a:off x="561264" y="1328311"/>
            <a:ext cx="2796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 dirty="0">
                <a:latin typeface="+mj-lt"/>
              </a:rPr>
              <a:t>Bloc </a:t>
            </a:r>
            <a:r>
              <a:rPr lang="fr-CA" b="1" u="sng" dirty="0">
                <a:latin typeface="+mj-lt"/>
              </a:rPr>
              <a:t>obligatoire</a:t>
            </a:r>
            <a:r>
              <a:rPr lang="fr-CA" b="1" dirty="0">
                <a:latin typeface="+mj-lt"/>
              </a:rPr>
              <a:t> (39 crédits)</a:t>
            </a:r>
          </a:p>
        </p:txBody>
      </p:sp>
      <p:sp>
        <p:nvSpPr>
          <p:cNvPr id="13" name="ZoneTexte 4">
            <a:extLst>
              <a:ext uri="{FF2B5EF4-FFF2-40B4-BE49-F238E27FC236}">
                <a16:creationId xmlns:a16="http://schemas.microsoft.com/office/drawing/2014/main" id="{142769A6-9C25-AF47-8BA5-319F719B4276}"/>
              </a:ext>
            </a:extLst>
          </p:cNvPr>
          <p:cNvSpPr txBox="1"/>
          <p:nvPr/>
        </p:nvSpPr>
        <p:spPr>
          <a:xfrm>
            <a:off x="561264" y="3347700"/>
            <a:ext cx="3357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 dirty="0">
                <a:latin typeface="+mj-lt"/>
              </a:rPr>
              <a:t>Bloc de cours </a:t>
            </a:r>
            <a:r>
              <a:rPr lang="fr-CA" b="1" u="sng" dirty="0">
                <a:latin typeface="+mj-lt"/>
              </a:rPr>
              <a:t>à option</a:t>
            </a:r>
            <a:r>
              <a:rPr lang="fr-CA" b="1" dirty="0">
                <a:latin typeface="+mj-lt"/>
              </a:rPr>
              <a:t>  (6 crédits)</a:t>
            </a:r>
          </a:p>
        </p:txBody>
      </p:sp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id="{17EB253D-50FC-8E4A-8140-6E563940730E}"/>
              </a:ext>
            </a:extLst>
          </p:cNvPr>
          <p:cNvSpPr txBox="1">
            <a:spLocks/>
          </p:cNvSpPr>
          <p:nvPr/>
        </p:nvSpPr>
        <p:spPr>
          <a:xfrm>
            <a:off x="993312" y="6093296"/>
            <a:ext cx="7488832" cy="497783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A" sz="1500" dirty="0">
                <a:latin typeface="+mj-lt"/>
              </a:rPr>
              <a:t>Cours de tutorat pour les cours: NSC 6030T, NSC 6060T et NSC 6070T</a:t>
            </a:r>
          </a:p>
        </p:txBody>
      </p:sp>
    </p:spTree>
    <p:extLst>
      <p:ext uri="{BB962C8B-B14F-4D97-AF65-F5344CB8AC3E}">
        <p14:creationId xmlns:p14="http://schemas.microsoft.com/office/powerpoint/2010/main" val="1031929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052736"/>
          </a:xfrm>
        </p:spPr>
        <p:txBody>
          <a:bodyPr>
            <a:normAutofit/>
          </a:bodyPr>
          <a:lstStyle/>
          <a:p>
            <a:pPr algn="ctr"/>
            <a:r>
              <a:rPr lang="fr-CA" sz="3600" dirty="0"/>
              <a:t>Structure du programme de </a:t>
            </a:r>
            <a:r>
              <a:rPr lang="fr-CA" sz="3600" u="sng" dirty="0" err="1"/>
              <a:t>MSc</a:t>
            </a:r>
            <a:br>
              <a:rPr lang="fr-CA" sz="2200" dirty="0"/>
            </a:br>
            <a:r>
              <a:rPr lang="fr-CA" sz="2400" i="1" dirty="0">
                <a:solidFill>
                  <a:schemeClr val="tx1"/>
                </a:solidFill>
              </a:rPr>
              <a:t>Étudiant(e)s du Bac. Neurosciences (</a:t>
            </a:r>
            <a:r>
              <a:rPr lang="fr-CA" sz="2400" i="1" dirty="0">
                <a:solidFill>
                  <a:srgbClr val="FF0000"/>
                </a:solidFill>
              </a:rPr>
              <a:t>cheminement Honor</a:t>
            </a:r>
            <a:r>
              <a:rPr lang="fr-CA" sz="2400" i="1" dirty="0">
                <a:solidFill>
                  <a:schemeClr val="tx1"/>
                </a:solidFill>
              </a:rPr>
              <a:t>)</a:t>
            </a:r>
            <a:endParaRPr lang="fr-CA" sz="24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9552" y="1686421"/>
            <a:ext cx="8352928" cy="1445255"/>
          </a:xfrm>
          <a:solidFill>
            <a:schemeClr val="bg2"/>
          </a:solidFill>
        </p:spPr>
        <p:txBody>
          <a:bodyPr vert="horz">
            <a:normAutofit/>
          </a:bodyPr>
          <a:lstStyle/>
          <a:p>
            <a:r>
              <a:rPr lang="fr-CA" sz="1500" dirty="0">
                <a:latin typeface="+mj-lt"/>
              </a:rPr>
              <a:t>MMD 6005R	Éthique et recherche en santé	 		(H24) 	1 crédit</a:t>
            </a:r>
          </a:p>
          <a:p>
            <a:r>
              <a:rPr lang="fr-CA" sz="1500" dirty="0">
                <a:latin typeface="+mj-lt"/>
              </a:rPr>
              <a:t>NSC 6020	Communication scientifique avancée		(H24)	1 crédit</a:t>
            </a:r>
          </a:p>
          <a:p>
            <a:r>
              <a:rPr lang="fr-CA" sz="1500" dirty="0">
                <a:solidFill>
                  <a:srgbClr val="FF0000"/>
                </a:solidFill>
                <a:latin typeface="+mj-lt"/>
              </a:rPr>
              <a:t>NSC 6044</a:t>
            </a:r>
            <a:r>
              <a:rPr lang="fr-CA" sz="1500" dirty="0">
                <a:latin typeface="+mj-lt"/>
              </a:rPr>
              <a:t>	</a:t>
            </a:r>
            <a:r>
              <a:rPr lang="fr-CA" sz="1500" dirty="0">
                <a:solidFill>
                  <a:srgbClr val="FF0000"/>
                </a:solidFill>
                <a:latin typeface="+mj-lt"/>
              </a:rPr>
              <a:t>Colloque en neurosciences 1		        	(A23/H23)	2 crédits</a:t>
            </a:r>
          </a:p>
          <a:p>
            <a:r>
              <a:rPr lang="fr-CA" sz="1500" dirty="0">
                <a:latin typeface="+mj-lt"/>
              </a:rPr>
              <a:t>NSC 6045	Colloque en neurosciences 2		          	(A23/H24)	2 crédits</a:t>
            </a:r>
          </a:p>
          <a:p>
            <a:r>
              <a:rPr lang="fr-CA" sz="1500" i="1" dirty="0">
                <a:latin typeface="+mj-lt"/>
              </a:rPr>
              <a:t>NSC 6906	Recherche et mémoire 					33 crédits</a:t>
            </a:r>
          </a:p>
          <a:p>
            <a:endParaRPr lang="fr-CA" sz="1500" dirty="0">
              <a:latin typeface="+mj-lt"/>
            </a:endParaRPr>
          </a:p>
          <a:p>
            <a:endParaRPr lang="fr-CA" sz="1500" dirty="0">
              <a:latin typeface="+mj-lt"/>
            </a:endParaRPr>
          </a:p>
          <a:p>
            <a:endParaRPr lang="fr-CA" sz="1500" dirty="0">
              <a:latin typeface="+mj-lt"/>
            </a:endParaRPr>
          </a:p>
          <a:p>
            <a:endParaRPr lang="fr-CA" sz="1500" dirty="0">
              <a:latin typeface="+mj-lt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D28A-08C4-4FCE-B356-0EDA5E542225}" type="slidenum">
              <a:rPr lang="fr-CA" smtClean="0"/>
              <a:pPr/>
              <a:t>7</a:t>
            </a:fld>
            <a:endParaRPr lang="fr-CA"/>
          </a:p>
        </p:txBody>
      </p:sp>
      <p:sp>
        <p:nvSpPr>
          <p:cNvPr id="12" name="ZoneTexte 4">
            <a:extLst>
              <a:ext uri="{FF2B5EF4-FFF2-40B4-BE49-F238E27FC236}">
                <a16:creationId xmlns:a16="http://schemas.microsoft.com/office/drawing/2014/main" id="{263B9A07-D566-E849-BEB9-A406869FC687}"/>
              </a:ext>
            </a:extLst>
          </p:cNvPr>
          <p:cNvSpPr txBox="1"/>
          <p:nvPr/>
        </p:nvSpPr>
        <p:spPr>
          <a:xfrm>
            <a:off x="561264" y="1328311"/>
            <a:ext cx="4866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 dirty="0">
                <a:latin typeface="+mj-lt"/>
              </a:rPr>
              <a:t>Bloc </a:t>
            </a:r>
            <a:r>
              <a:rPr lang="fr-CA" b="1" u="sng" dirty="0">
                <a:latin typeface="+mj-lt"/>
              </a:rPr>
              <a:t>obligatoire</a:t>
            </a:r>
            <a:r>
              <a:rPr lang="fr-CA" b="1" dirty="0">
                <a:latin typeface="+mj-lt"/>
              </a:rPr>
              <a:t> (39 crédits – </a:t>
            </a:r>
            <a:r>
              <a:rPr lang="fr-CA" b="1" dirty="0">
                <a:solidFill>
                  <a:srgbClr val="FF0000"/>
                </a:solidFill>
                <a:latin typeface="+mj-lt"/>
              </a:rPr>
              <a:t>2 crédits complétés</a:t>
            </a:r>
            <a:r>
              <a:rPr lang="fr-CA" b="1" dirty="0">
                <a:latin typeface="+mj-lt"/>
              </a:rPr>
              <a:t>)</a:t>
            </a:r>
          </a:p>
        </p:txBody>
      </p:sp>
      <p:sp>
        <p:nvSpPr>
          <p:cNvPr id="13" name="ZoneTexte 4">
            <a:extLst>
              <a:ext uri="{FF2B5EF4-FFF2-40B4-BE49-F238E27FC236}">
                <a16:creationId xmlns:a16="http://schemas.microsoft.com/office/drawing/2014/main" id="{142769A6-9C25-AF47-8BA5-319F719B4276}"/>
              </a:ext>
            </a:extLst>
          </p:cNvPr>
          <p:cNvSpPr txBox="1"/>
          <p:nvPr/>
        </p:nvSpPr>
        <p:spPr>
          <a:xfrm>
            <a:off x="561264" y="3347700"/>
            <a:ext cx="5382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 dirty="0">
                <a:latin typeface="+mj-lt"/>
              </a:rPr>
              <a:t>Bloc de cours </a:t>
            </a:r>
            <a:r>
              <a:rPr lang="fr-CA" b="1" u="sng" dirty="0">
                <a:latin typeface="+mj-lt"/>
              </a:rPr>
              <a:t>à option</a:t>
            </a:r>
            <a:r>
              <a:rPr lang="fr-CA" b="1" dirty="0">
                <a:latin typeface="+mj-lt"/>
              </a:rPr>
              <a:t>  (6 crédits </a:t>
            </a:r>
            <a:r>
              <a:rPr lang="fr-CA" b="1" dirty="0">
                <a:solidFill>
                  <a:srgbClr val="FF0000"/>
                </a:solidFill>
                <a:latin typeface="+mj-lt"/>
              </a:rPr>
              <a:t>– 6 crédits complétés</a:t>
            </a:r>
            <a:r>
              <a:rPr lang="fr-CA" b="1" dirty="0">
                <a:latin typeface="+mj-lt"/>
              </a:rPr>
              <a:t>)</a:t>
            </a:r>
          </a:p>
        </p:txBody>
      </p:sp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id="{17EB253D-50FC-8E4A-8140-6E563940730E}"/>
              </a:ext>
            </a:extLst>
          </p:cNvPr>
          <p:cNvSpPr txBox="1">
            <a:spLocks/>
          </p:cNvSpPr>
          <p:nvPr/>
        </p:nvSpPr>
        <p:spPr>
          <a:xfrm>
            <a:off x="993312" y="6093296"/>
            <a:ext cx="7488832" cy="497783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A" sz="1500" dirty="0">
                <a:latin typeface="+mj-lt"/>
              </a:rPr>
              <a:t>Cours de tutorat pour les cours: NSC 6030T, NSC 6060T et NSC 6070T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CBDA7E-A506-C56F-7E4E-988EF1B0D78F}"/>
              </a:ext>
            </a:extLst>
          </p:cNvPr>
          <p:cNvSpPr/>
          <p:nvPr/>
        </p:nvSpPr>
        <p:spPr>
          <a:xfrm>
            <a:off x="557808" y="3734375"/>
            <a:ext cx="8352928" cy="23917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>
            <a:normAutofit fontScale="92500" lnSpcReduction="20000"/>
          </a:bodyPr>
          <a:lstStyle/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NSC 6035  	Neurogénétique: Bases et développements 		(A23)	3 crédits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NSC 6051   	Neurosciences des systèmes 			(A23)	3 crédits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NSC 6060  	Neurophysiologie cellulaire			(A23)	3 crédits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PHL 6031   	Neuropharmacologie 				(A23)	3 crédits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NSC 6084	Neurosciences computationnelles			(A23)	3 crédits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NSC 6030  	Développement et homéostasie neuronale et gliale 	(A23)	3 crédits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endParaRPr lang="fr-CA" sz="15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endParaRPr lang="fr-CA" sz="1500" dirty="0">
              <a:latin typeface="+mj-lt"/>
            </a:endParaRP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NSC 6061   	Aspect moléculaire des neuropathologies		(H24)	3 crédits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CA" sz="1500" dirty="0">
                <a:latin typeface="+mj-lt"/>
              </a:rPr>
              <a:t>NSC 6070  	Neurophysiologie fonctionnelle 			(H24)	3 crédits</a:t>
            </a:r>
          </a:p>
        </p:txBody>
      </p:sp>
    </p:spTree>
    <p:extLst>
      <p:ext uri="{BB962C8B-B14F-4D97-AF65-F5344CB8AC3E}">
        <p14:creationId xmlns:p14="http://schemas.microsoft.com/office/powerpoint/2010/main" val="1578718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4923" y="116632"/>
            <a:ext cx="8229600" cy="1052736"/>
          </a:xfrm>
        </p:spPr>
        <p:txBody>
          <a:bodyPr>
            <a:normAutofit fontScale="90000"/>
          </a:bodyPr>
          <a:lstStyle/>
          <a:p>
            <a:pPr algn="ctr"/>
            <a:r>
              <a:rPr lang="fr-CA" sz="4000" dirty="0"/>
              <a:t>Structure du programme de </a:t>
            </a:r>
            <a:r>
              <a:rPr lang="fr-CA" sz="4000" u="sng" dirty="0"/>
              <a:t>PhD</a:t>
            </a:r>
            <a:br>
              <a:rPr lang="fr-CA" sz="4000" dirty="0"/>
            </a:br>
            <a:r>
              <a:rPr lang="fr-CA" sz="2700" dirty="0">
                <a:solidFill>
                  <a:schemeClr val="tx1"/>
                </a:solidFill>
              </a:rPr>
              <a:t>(90 crédits)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9552" y="3470052"/>
            <a:ext cx="8352928" cy="1574884"/>
          </a:xfrm>
          <a:solidFill>
            <a:schemeClr val="accent6">
              <a:lumMod val="20000"/>
              <a:lumOff val="80000"/>
            </a:schemeClr>
          </a:solidFill>
        </p:spPr>
        <p:txBody>
          <a:bodyPr vert="horz">
            <a:normAutofit lnSpcReduction="10000"/>
          </a:bodyPr>
          <a:lstStyle/>
          <a:p>
            <a:r>
              <a:rPr lang="fr-CA" sz="1500" dirty="0">
                <a:latin typeface="+mj-lt"/>
              </a:rPr>
              <a:t>NSC 6081</a:t>
            </a:r>
            <a:r>
              <a:rPr lang="fr-CA" sz="1500" i="1" dirty="0">
                <a:latin typeface="+mj-lt"/>
              </a:rPr>
              <a:t>	</a:t>
            </a:r>
            <a:r>
              <a:rPr lang="fr-CA" sz="1500" dirty="0">
                <a:latin typeface="+mj-lt"/>
              </a:rPr>
              <a:t>Aux frontières des neurosciences des systèmes et circuits</a:t>
            </a:r>
            <a:r>
              <a:rPr lang="fr-CA" sz="1500" i="1" dirty="0">
                <a:latin typeface="+mj-lt"/>
              </a:rPr>
              <a:t>	</a:t>
            </a:r>
            <a:r>
              <a:rPr lang="fr-CA" sz="1500" dirty="0">
                <a:latin typeface="+mj-lt"/>
              </a:rPr>
              <a:t>(A23</a:t>
            </a:r>
            <a:r>
              <a:rPr lang="fr-CA" sz="1500" i="1" dirty="0">
                <a:latin typeface="+mj-lt"/>
              </a:rPr>
              <a:t>)	3 crédits</a:t>
            </a:r>
          </a:p>
          <a:p>
            <a:r>
              <a:rPr lang="fr-CA" sz="1500" dirty="0">
                <a:latin typeface="+mj-lt"/>
              </a:rPr>
              <a:t>NSC 6082	Mécanismes des neuropathologies			(H24)	3 crédits</a:t>
            </a:r>
          </a:p>
          <a:p>
            <a:r>
              <a:rPr lang="fr-CA" sz="1500" dirty="0">
                <a:latin typeface="+mj-lt"/>
              </a:rPr>
              <a:t>NSC 6083	Neurophysiologie cellulaire et moléculaire 		(A23)	3 crédits</a:t>
            </a:r>
          </a:p>
          <a:p>
            <a:r>
              <a:rPr lang="fr-CA" sz="1500" dirty="0">
                <a:latin typeface="+mj-lt"/>
              </a:rPr>
              <a:t>NSC 6084	Neurosciences computationnelles 			(A23)	3 crédits</a:t>
            </a:r>
          </a:p>
          <a:p>
            <a:r>
              <a:rPr lang="fr-CA" sz="1500" dirty="0">
                <a:latin typeface="+mj-lt"/>
              </a:rPr>
              <a:t>NSC 6091	Impact clinique des neurosciences 			(H24)	3 crédits</a:t>
            </a:r>
          </a:p>
          <a:p>
            <a:r>
              <a:rPr lang="fr-CA" sz="1500" dirty="0">
                <a:solidFill>
                  <a:srgbClr val="FF0000"/>
                </a:solidFill>
                <a:latin typeface="+mj-lt"/>
              </a:rPr>
              <a:t>NSC 6092	Neuro-</a:t>
            </a:r>
            <a:r>
              <a:rPr lang="fr-CA" sz="1500" dirty="0" err="1">
                <a:solidFill>
                  <a:srgbClr val="FF0000"/>
                </a:solidFill>
                <a:latin typeface="+mj-lt"/>
              </a:rPr>
              <a:t>omique</a:t>
            </a:r>
            <a:r>
              <a:rPr lang="fr-CA" sz="1500" dirty="0">
                <a:solidFill>
                  <a:srgbClr val="FF0000"/>
                </a:solidFill>
                <a:latin typeface="+mj-lt"/>
              </a:rPr>
              <a:t> : concepts et visualisation		</a:t>
            </a:r>
            <a:r>
              <a:rPr lang="fr-CA" sz="1500">
                <a:solidFill>
                  <a:srgbClr val="FF0000"/>
                </a:solidFill>
                <a:latin typeface="+mj-lt"/>
              </a:rPr>
              <a:t>(H24)</a:t>
            </a:r>
            <a:r>
              <a:rPr lang="fr-CA" sz="1500" dirty="0">
                <a:solidFill>
                  <a:srgbClr val="FF0000"/>
                </a:solidFill>
                <a:latin typeface="+mj-lt"/>
              </a:rPr>
              <a:t>	3 crédits</a:t>
            </a:r>
          </a:p>
          <a:p>
            <a:endParaRPr lang="fr-CA" sz="1500" dirty="0">
              <a:latin typeface="+mj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30927" y="5533380"/>
            <a:ext cx="8352927" cy="6001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>
            <a:normAutofit/>
          </a:bodyPr>
          <a:lstStyle>
            <a:lvl1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1500">
                <a:latin typeface="+mj-lt"/>
              </a:defRPr>
            </a:lvl1pPr>
            <a:lvl2pPr marL="640080" indent="-246888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/>
            </a:lvl2pPr>
            <a:lvl3pPr indent="-246888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/>
            </a:lvl3pPr>
            <a:lvl4pPr marL="1188720" indent="-210312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/>
            </a:lvl4pPr>
            <a:lvl5pPr marL="1463040" indent="-210312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/>
            </a:lvl5pPr>
            <a:lvl6pPr marL="1737360" indent="-210312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/>
            </a:lvl6pPr>
            <a:lvl7pPr marL="1920240" indent="-182880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baseline="0"/>
            </a:lvl7pPr>
            <a:lvl8pPr marL="2194560" indent="-182880">
              <a:spcBef>
                <a:spcPct val="20000"/>
              </a:spcBef>
              <a:buClr>
                <a:schemeClr val="tx2"/>
              </a:buClr>
              <a:buChar char="•"/>
              <a:defRPr kumimoji="0" sz="1600"/>
            </a:lvl8pPr>
            <a:lvl9pPr marL="2468880" indent="-182880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baseline="0"/>
            </a:lvl9pPr>
          </a:lstStyle>
          <a:p>
            <a:r>
              <a:rPr lang="fr-CA" dirty="0"/>
              <a:t>Cours offert par l’UdeM ou une autre institution universitaire portant sur le champ d’études (ou discipline) de l’étudiant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D28A-08C4-4FCE-B356-0EDA5E542225}" type="slidenum">
              <a:rPr lang="fr-CA" smtClean="0"/>
              <a:pPr/>
              <a:t>8</a:t>
            </a:fld>
            <a:endParaRPr lang="fr-CA" dirty="0"/>
          </a:p>
        </p:txBody>
      </p:sp>
      <p:sp>
        <p:nvSpPr>
          <p:cNvPr id="12" name="ZoneTexte 4">
            <a:extLst>
              <a:ext uri="{FF2B5EF4-FFF2-40B4-BE49-F238E27FC236}">
                <a16:creationId xmlns:a16="http://schemas.microsoft.com/office/drawing/2014/main" id="{5DEF2608-A5DB-3943-9ED2-3DBA8B3F3D5B}"/>
              </a:ext>
            </a:extLst>
          </p:cNvPr>
          <p:cNvSpPr txBox="1"/>
          <p:nvPr/>
        </p:nvSpPr>
        <p:spPr>
          <a:xfrm>
            <a:off x="561264" y="3025547"/>
            <a:ext cx="3492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 dirty="0">
                <a:latin typeface="+mj-lt"/>
              </a:rPr>
              <a:t>Bloc de cours </a:t>
            </a:r>
            <a:r>
              <a:rPr lang="fr-CA" b="1" u="sng" dirty="0">
                <a:latin typeface="+mj-lt"/>
              </a:rPr>
              <a:t>à option </a:t>
            </a:r>
            <a:r>
              <a:rPr lang="fr-CA" b="1" dirty="0">
                <a:latin typeface="+mj-lt"/>
              </a:rPr>
              <a:t>(3-6 crédits)</a:t>
            </a:r>
          </a:p>
        </p:txBody>
      </p:sp>
      <p:sp>
        <p:nvSpPr>
          <p:cNvPr id="14" name="ZoneTexte 4">
            <a:extLst>
              <a:ext uri="{FF2B5EF4-FFF2-40B4-BE49-F238E27FC236}">
                <a16:creationId xmlns:a16="http://schemas.microsoft.com/office/drawing/2014/main" id="{2AD774B7-2E5C-DD4E-9654-2BD746AB6EDC}"/>
              </a:ext>
            </a:extLst>
          </p:cNvPr>
          <p:cNvSpPr txBox="1"/>
          <p:nvPr/>
        </p:nvSpPr>
        <p:spPr>
          <a:xfrm>
            <a:off x="539552" y="5157192"/>
            <a:ext cx="359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 dirty="0">
                <a:latin typeface="+mj-lt"/>
              </a:rPr>
              <a:t>Bloc de cours </a:t>
            </a:r>
            <a:r>
              <a:rPr lang="fr-CA" b="1" u="sng" dirty="0">
                <a:latin typeface="+mj-lt"/>
              </a:rPr>
              <a:t>aux choix </a:t>
            </a:r>
            <a:r>
              <a:rPr lang="fr-CA" b="1" dirty="0">
                <a:latin typeface="+mj-lt"/>
              </a:rPr>
              <a:t>(0-3 crédits)</a:t>
            </a:r>
          </a:p>
        </p:txBody>
      </p:sp>
      <p:sp>
        <p:nvSpPr>
          <p:cNvPr id="16" name="Espace réservé du contenu 6">
            <a:extLst>
              <a:ext uri="{FF2B5EF4-FFF2-40B4-BE49-F238E27FC236}">
                <a16:creationId xmlns:a16="http://schemas.microsoft.com/office/drawing/2014/main" id="{A3EFE093-A0F1-3B41-80B8-896CEF0F7FDA}"/>
              </a:ext>
            </a:extLst>
          </p:cNvPr>
          <p:cNvSpPr txBox="1">
            <a:spLocks/>
          </p:cNvSpPr>
          <p:nvPr/>
        </p:nvSpPr>
        <p:spPr>
          <a:xfrm>
            <a:off x="549168" y="1705362"/>
            <a:ext cx="8352928" cy="1152127"/>
          </a:xfrm>
          <a:prstGeom prst="rect">
            <a:avLst/>
          </a:prstGeom>
          <a:solidFill>
            <a:schemeClr val="bg2"/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z="1500" dirty="0">
                <a:latin typeface="+mj-lt"/>
              </a:rPr>
              <a:t>NSC 7000	Examen général de doctorat (avant la fin du 6e trimestre (2 ans)	0 crédit</a:t>
            </a:r>
          </a:p>
          <a:p>
            <a:r>
              <a:rPr lang="fr-CA" sz="1500" dirty="0">
                <a:latin typeface="+mj-lt"/>
              </a:rPr>
              <a:t>NSC 7010	Introduction de thèse (au cours de la 4e année)		  	0 crédit</a:t>
            </a:r>
          </a:p>
          <a:p>
            <a:r>
              <a:rPr lang="fr-CA" sz="1500" dirty="0">
                <a:latin typeface="+mj-lt"/>
              </a:rPr>
              <a:t>NSC 7020	Séminaire projet doctorat (au cours de la 4e – 5e année)	 	0 crédit</a:t>
            </a:r>
          </a:p>
          <a:p>
            <a:r>
              <a:rPr lang="fr-CA" sz="1500" dirty="0">
                <a:latin typeface="+mj-lt"/>
              </a:rPr>
              <a:t>NSC 7904	</a:t>
            </a:r>
            <a:r>
              <a:rPr lang="fr-CA" sz="1500" i="1" dirty="0">
                <a:latin typeface="+mj-lt"/>
              </a:rPr>
              <a:t>Thèse</a:t>
            </a:r>
            <a:r>
              <a:rPr lang="fr-CA" sz="1500" dirty="0">
                <a:latin typeface="+mj-lt"/>
              </a:rPr>
              <a:t>						84 crédits</a:t>
            </a:r>
          </a:p>
          <a:p>
            <a:endParaRPr lang="fr-CA" sz="1500" dirty="0">
              <a:latin typeface="+mj-lt"/>
            </a:endParaRPr>
          </a:p>
        </p:txBody>
      </p:sp>
      <p:sp>
        <p:nvSpPr>
          <p:cNvPr id="17" name="ZoneTexte 4">
            <a:extLst>
              <a:ext uri="{FF2B5EF4-FFF2-40B4-BE49-F238E27FC236}">
                <a16:creationId xmlns:a16="http://schemas.microsoft.com/office/drawing/2014/main" id="{C15151F4-127C-5045-9082-E14CBDC766AE}"/>
              </a:ext>
            </a:extLst>
          </p:cNvPr>
          <p:cNvSpPr txBox="1"/>
          <p:nvPr/>
        </p:nvSpPr>
        <p:spPr>
          <a:xfrm>
            <a:off x="539552" y="1340768"/>
            <a:ext cx="2888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 dirty="0">
                <a:latin typeface="+mj-lt"/>
              </a:rPr>
              <a:t>Bloc </a:t>
            </a:r>
            <a:r>
              <a:rPr lang="fr-CA" b="1" u="sng" dirty="0">
                <a:latin typeface="+mj-lt"/>
              </a:rPr>
              <a:t>obligatoire</a:t>
            </a:r>
            <a:r>
              <a:rPr lang="fr-CA" b="1" dirty="0">
                <a:latin typeface="+mj-lt"/>
              </a:rPr>
              <a:t> (84 crédits)</a:t>
            </a:r>
          </a:p>
        </p:txBody>
      </p:sp>
      <p:sp>
        <p:nvSpPr>
          <p:cNvPr id="11" name="ZoneTexte 9">
            <a:extLst>
              <a:ext uri="{FF2B5EF4-FFF2-40B4-BE49-F238E27FC236}">
                <a16:creationId xmlns:a16="http://schemas.microsoft.com/office/drawing/2014/main" id="{B28D4384-6934-5042-BE62-3AD0AD5AEFCA}"/>
              </a:ext>
            </a:extLst>
          </p:cNvPr>
          <p:cNvSpPr txBox="1"/>
          <p:nvPr/>
        </p:nvSpPr>
        <p:spPr>
          <a:xfrm>
            <a:off x="497353" y="6163432"/>
            <a:ext cx="8243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 dirty="0">
                <a:solidFill>
                  <a:srgbClr val="FF0000"/>
                </a:solidFill>
                <a:latin typeface="+mj-lt"/>
              </a:rPr>
              <a:t>Passage direct du bac. au PhD: </a:t>
            </a:r>
            <a:r>
              <a:rPr lang="fr-CA" dirty="0">
                <a:latin typeface="+mj-lt"/>
              </a:rPr>
              <a:t>+ les 12 crédits de cours de </a:t>
            </a:r>
            <a:r>
              <a:rPr lang="fr-CA" dirty="0" err="1">
                <a:latin typeface="+mj-lt"/>
              </a:rPr>
              <a:t>MSc</a:t>
            </a:r>
            <a:r>
              <a:rPr lang="fr-CA" dirty="0">
                <a:latin typeface="+mj-lt"/>
              </a:rPr>
              <a:t> (obligatoires, à option)</a:t>
            </a:r>
          </a:p>
        </p:txBody>
      </p:sp>
    </p:spTree>
    <p:extLst>
      <p:ext uri="{BB962C8B-B14F-4D97-AF65-F5344CB8AC3E}">
        <p14:creationId xmlns:p14="http://schemas.microsoft.com/office/powerpoint/2010/main" val="773744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4923" y="116632"/>
            <a:ext cx="8229600" cy="1052736"/>
          </a:xfrm>
        </p:spPr>
        <p:txBody>
          <a:bodyPr>
            <a:normAutofit fontScale="90000"/>
          </a:bodyPr>
          <a:lstStyle/>
          <a:p>
            <a:pPr algn="ctr"/>
            <a:r>
              <a:rPr lang="fr-CA" sz="3100" dirty="0"/>
              <a:t>Structure du programme de PhD</a:t>
            </a:r>
            <a:br>
              <a:rPr lang="fr-CA" sz="3100" u="sng" dirty="0"/>
            </a:br>
            <a:r>
              <a:rPr lang="fr-CA" sz="3100" u="sng" dirty="0"/>
              <a:t>Option Neuropsychologie</a:t>
            </a:r>
            <a:br>
              <a:rPr lang="fr-CA" sz="4000" dirty="0"/>
            </a:br>
            <a:r>
              <a:rPr lang="fr-CA" sz="2700" dirty="0">
                <a:solidFill>
                  <a:schemeClr val="tx1"/>
                </a:solidFill>
              </a:rPr>
              <a:t>(90 crédits)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D28A-08C4-4FCE-B356-0EDA5E542225}" type="slidenum">
              <a:rPr lang="fr-CA" smtClean="0"/>
              <a:pPr/>
              <a:t>9</a:t>
            </a:fld>
            <a:endParaRPr lang="fr-CA" dirty="0"/>
          </a:p>
        </p:txBody>
      </p:sp>
      <p:sp>
        <p:nvSpPr>
          <p:cNvPr id="16" name="Espace réservé du contenu 6">
            <a:extLst>
              <a:ext uri="{FF2B5EF4-FFF2-40B4-BE49-F238E27FC236}">
                <a16:creationId xmlns:a16="http://schemas.microsoft.com/office/drawing/2014/main" id="{A3EFE093-A0F1-3B41-80B8-896CEF0F7FDA}"/>
              </a:ext>
            </a:extLst>
          </p:cNvPr>
          <p:cNvSpPr txBox="1">
            <a:spLocks/>
          </p:cNvSpPr>
          <p:nvPr/>
        </p:nvSpPr>
        <p:spPr>
          <a:xfrm>
            <a:off x="549168" y="1705362"/>
            <a:ext cx="8352928" cy="2299702"/>
          </a:xfrm>
          <a:prstGeom prst="rect">
            <a:avLst/>
          </a:prstGeom>
          <a:solidFill>
            <a:schemeClr val="bg2"/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CA" sz="1500" dirty="0">
                <a:latin typeface="+mj-lt"/>
              </a:rPr>
              <a:t>NSC 6051 	Neurosciences des systèmes			   A23	3   crédits</a:t>
            </a:r>
          </a:p>
          <a:p>
            <a:pPr algn="just"/>
            <a:r>
              <a:rPr lang="fr-CA" sz="1500" dirty="0">
                <a:latin typeface="+mj-lt"/>
              </a:rPr>
              <a:t>PSY 7425 	Syndromes </a:t>
            </a:r>
            <a:r>
              <a:rPr lang="fr-CA" sz="1500" dirty="0" err="1">
                <a:latin typeface="+mj-lt"/>
              </a:rPr>
              <a:t>neuropyschologiques</a:t>
            </a:r>
            <a:r>
              <a:rPr lang="fr-CA" sz="1500" dirty="0">
                <a:latin typeface="+mj-lt"/>
              </a:rPr>
              <a:t> de l’adulte		   A23	3   crédits</a:t>
            </a:r>
          </a:p>
          <a:p>
            <a:pPr algn="just"/>
            <a:r>
              <a:rPr lang="fr-CA" sz="1500" dirty="0">
                <a:latin typeface="+mj-lt"/>
              </a:rPr>
              <a:t>LNG 6030 	Pathologie du langage                                                                      H24           3   crédits</a:t>
            </a:r>
          </a:p>
          <a:p>
            <a:pPr algn="just"/>
            <a:r>
              <a:rPr lang="fr-CA" sz="1500" dirty="0">
                <a:latin typeface="+mj-lt"/>
              </a:rPr>
              <a:t>PSY 6022	Méthodes en neuroscience cognitive et neuropsychologie 	   H24	3   crédits</a:t>
            </a:r>
          </a:p>
          <a:p>
            <a:pPr algn="just"/>
            <a:r>
              <a:rPr lang="fr-CA" sz="1500" dirty="0">
                <a:latin typeface="+mj-lt"/>
              </a:rPr>
              <a:t>NSC 7000	Examen général de doctorat				0   crédit</a:t>
            </a:r>
          </a:p>
          <a:p>
            <a:r>
              <a:rPr lang="fr-CA" sz="1500" dirty="0">
                <a:latin typeface="+mj-lt"/>
              </a:rPr>
              <a:t>NSC 7904	Thèse						78 crédits</a:t>
            </a:r>
          </a:p>
          <a:p>
            <a:endParaRPr lang="fr-CA" sz="1500" dirty="0">
              <a:latin typeface="+mj-lt"/>
            </a:endParaRPr>
          </a:p>
        </p:txBody>
      </p:sp>
      <p:sp>
        <p:nvSpPr>
          <p:cNvPr id="17" name="ZoneTexte 4">
            <a:extLst>
              <a:ext uri="{FF2B5EF4-FFF2-40B4-BE49-F238E27FC236}">
                <a16:creationId xmlns:a16="http://schemas.microsoft.com/office/drawing/2014/main" id="{C15151F4-127C-5045-9082-E14CBDC766AE}"/>
              </a:ext>
            </a:extLst>
          </p:cNvPr>
          <p:cNvSpPr txBox="1"/>
          <p:nvPr/>
        </p:nvSpPr>
        <p:spPr>
          <a:xfrm>
            <a:off x="539552" y="1340768"/>
            <a:ext cx="2796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 dirty="0">
                <a:latin typeface="+mj-lt"/>
              </a:rPr>
              <a:t>Bloc </a:t>
            </a:r>
            <a:r>
              <a:rPr lang="fr-CA" b="1" u="sng" dirty="0">
                <a:latin typeface="+mj-lt"/>
              </a:rPr>
              <a:t>obligatoire</a:t>
            </a:r>
            <a:r>
              <a:rPr lang="fr-CA" b="1" dirty="0">
                <a:latin typeface="+mj-lt"/>
              </a:rPr>
              <a:t> (90 crédits)</a:t>
            </a:r>
          </a:p>
        </p:txBody>
      </p:sp>
    </p:spTree>
    <p:extLst>
      <p:ext uri="{BB962C8B-B14F-4D97-AF65-F5344CB8AC3E}">
        <p14:creationId xmlns:p14="http://schemas.microsoft.com/office/powerpoint/2010/main" val="6707902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5742</TotalTime>
  <Words>1973</Words>
  <Application>Microsoft Office PowerPoint</Application>
  <PresentationFormat>Affichage à l'écran (4:3)</PresentationFormat>
  <Paragraphs>216</Paragraphs>
  <Slides>15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Constantia</vt:lpstr>
      <vt:lpstr>Wingdings</vt:lpstr>
      <vt:lpstr>Wingdings 2</vt:lpstr>
      <vt:lpstr>Débit</vt:lpstr>
      <vt:lpstr>Programmes d’études supérieures en neurosciences</vt:lpstr>
      <vt:lpstr>Personnes contacts</vt:lpstr>
      <vt:lpstr>Qui fait quoi?</vt:lpstr>
      <vt:lpstr>Cheminements</vt:lpstr>
      <vt:lpstr>Structure du microprogramme  (18 crédits) </vt:lpstr>
      <vt:lpstr>Structure du programme de MSc (45 crédits)</vt:lpstr>
      <vt:lpstr>Structure du programme de MSc Étudiant(e)s du Bac. Neurosciences (cheminement Honor)</vt:lpstr>
      <vt:lpstr>Structure du programme de PhD (90 crédits)</vt:lpstr>
      <vt:lpstr>Structure du programme de PhD Option Neuropsychologie (90 crédits)</vt:lpstr>
      <vt:lpstr>Engagement de l’étudiant-e</vt:lpstr>
      <vt:lpstr>Présentation PowerPoint</vt:lpstr>
      <vt:lpstr>Règles pédagogiques (fin de candidature)</vt:lpstr>
      <vt:lpstr>Financement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Maîtrise et PhD en neurosciences</dc:title>
  <dc:creator>Richard</dc:creator>
  <cp:lastModifiedBy>Pierre-Paul Rompré</cp:lastModifiedBy>
  <cp:revision>197</cp:revision>
  <dcterms:created xsi:type="dcterms:W3CDTF">2014-10-03T12:23:10Z</dcterms:created>
  <dcterms:modified xsi:type="dcterms:W3CDTF">2023-11-02T15:06:34Z</dcterms:modified>
</cp:coreProperties>
</file>